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0" r:id="rId2"/>
    <p:sldId id="286" r:id="rId3"/>
    <p:sldId id="287" r:id="rId4"/>
    <p:sldId id="299" r:id="rId5"/>
    <p:sldId id="300" r:id="rId6"/>
    <p:sldId id="301" r:id="rId7"/>
    <p:sldId id="292" r:id="rId8"/>
    <p:sldId id="302" r:id="rId9"/>
    <p:sldId id="304" r:id="rId10"/>
    <p:sldId id="305" r:id="rId11"/>
    <p:sldId id="306" r:id="rId12"/>
    <p:sldId id="309" r:id="rId13"/>
    <p:sldId id="307" r:id="rId14"/>
    <p:sldId id="30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185" autoAdjust="0"/>
  </p:normalViewPr>
  <p:slideViewPr>
    <p:cSldViewPr snapToGrid="0" snapToObjects="1">
      <p:cViewPr varScale="1">
        <p:scale>
          <a:sx n="58" d="100"/>
          <a:sy n="58" d="100"/>
        </p:scale>
        <p:origin x="1002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A8EE8-C66F-814F-8041-F30892E33412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F824C4-0D26-6E47-ACD3-99A662F32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15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824C4-0D26-6E47-ACD3-99A662F32A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226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6-9</a:t>
            </a:r>
            <a:r>
              <a:rPr lang="en-US" baseline="0" dirty="0" smtClean="0"/>
              <a:t> million species – jointed foot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824C4-0D26-6E47-ACD3-99A662F32A3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1271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Spiny skin – largest phylum that’s mostly marine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824C4-0D26-6E47-ACD3-99A662F32A3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633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824C4-0D26-6E47-ACD3-99A662F32A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226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824C4-0D26-6E47-ACD3-99A662F32A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226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https://www.youtube.com/watch?v=saAy7GfLq4w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824C4-0D26-6E47-ACD3-99A662F32A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226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Pore bearer – some of the most simple</a:t>
            </a:r>
            <a:r>
              <a:rPr lang="en-US" baseline="0" dirty="0" smtClean="0"/>
              <a:t> -</a:t>
            </a:r>
            <a:r>
              <a:rPr lang="en-US" dirty="0" smtClean="0"/>
              <a:t> three distinct groups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824C4-0D26-6E47-ACD3-99A662F32A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92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Stinging cells – special stinging cells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824C4-0D26-6E47-ACD3-99A662F32A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38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Flatworm,</a:t>
            </a:r>
            <a:r>
              <a:rPr lang="en-US" baseline="0" dirty="0" smtClean="0"/>
              <a:t> roundworm, segmented worms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824C4-0D26-6E47-ACD3-99A662F32A3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48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Microscopic – rapidly revolving wheels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824C4-0D26-6E47-ACD3-99A662F32A3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28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Head foot 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824C4-0D26-6E47-ACD3-99A662F32A3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10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are Invertebrates?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164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2767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Platyhelminthes - </a:t>
            </a:r>
            <a:r>
              <a:rPr lang="en-US" dirty="0" err="1" smtClean="0"/>
              <a:t>Nematoda</a:t>
            </a:r>
            <a:r>
              <a:rPr lang="en-US" dirty="0" smtClean="0"/>
              <a:t> - Annelida</a:t>
            </a:r>
            <a:endParaRPr lang="en-US" dirty="0"/>
          </a:p>
        </p:txBody>
      </p:sp>
      <p:pic>
        <p:nvPicPr>
          <p:cNvPr id="4098" name="Picture 2" descr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193244"/>
            <a:ext cx="2739833" cy="363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ic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56902" y="2887752"/>
            <a:ext cx="3632818" cy="224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ictur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03" r="1"/>
          <a:stretch/>
        </p:blipFill>
        <p:spPr bwMode="auto">
          <a:xfrm>
            <a:off x="5772156" y="2193243"/>
            <a:ext cx="3355522" cy="363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932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 descr="http://protist.i.hosei.ac.jp/PDB/Images/multicell/Rotifera/Brachionidae/Lepadella/Rotifer_02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647" y="1833789"/>
            <a:ext cx="5867400" cy="472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Rotifera</a:t>
            </a:r>
            <a:endParaRPr lang="en-US" dirty="0"/>
          </a:p>
        </p:txBody>
      </p:sp>
      <p:sp>
        <p:nvSpPr>
          <p:cNvPr id="3" name="AutoShape 2" descr="data:image/jpeg;base64,/9j/4AAQSkZJRgABAQAAAQABAAD/2wCEAAkGBxQTEhQUEhQVFBQWFBUYFBgYFxUVFxUXFBcWFxccFBUYHCggGBolHBUVITEhJSkrLjEvFx81ODMsNygtLisBCgoKDg0OGhAQGiwkHCQsLCwsLCwsLCwsLywsLCwsLCwsLCwsLCwsLCwsLCwsLCwsLCwsLCwsLCwsLCwsLCwsLP/AABEIAMgAvgMBIgACEQEDEQH/xAAcAAABBQEBAQAAAAAAAAAAAAACAAEDBQYEBwj/xAA6EAACAQMCBAQDBwMDBAMAAAABAhEAAyEEEgUTMUEGIlFhMnGBBxQjQpGhsVJiwSQzckOT0fBTY3P/xAAZAQEBAQEBAQAAAAAAAAAAAAABAAIDBAX/xAAkEQEBAAICAwABBAMAAAAAAAAAAQIRITEDEkFRImFx8BMjMv/aAAwDAQACEQMRAD8A9SWpFoEqSuykEKZgKVKg6OBQBc0VLbUKMUYoUWKkWhCWpqFD7zRiow1UnGOMLZWerFmVe8ctZdvkKu4rJeJuHXLnINo7Ws3jcM/nBIJUkdNwn6xWMrqNybrl4j4lKtpk0im6GDcy5I8hcdwczOa701SW7ltLexnJ/EuMYbcfY9s+tZXVXNUdQVuOdIGg2botIEJMwrbWOZGDOZ6Vo7H4zC1rLauwBAvJIDkDPliVaIMGRnrWJnb8a9dLJN1liwNy+5yyj3PbsK6+H8eFy5yjau27kSQy+Xt0boTWbu6N9HF2yXvWI8yZDqDgkEdx8qudHqXuWrbWV+8QNwe62yM/CIBlsela3tixo1NPXJw7V8xN23Y0kMp6qQYI96HU6hgYUAn3MCll2E0weq9brHBWG9z/ABRczO44A/mprTvp65beomT2qa281aGklNTzSqCiohQhT606r7/tXVmDFKmC+9PtqRwacUwFPtoP1Kpo1io1FSKKFUoYUYNCh9sUc0NQ9DsogaIUHemb8VXri23S2gYujTuB5cdDuKqc5nt8xVFp9fcCr94S8sJDEW5AjuNuYHr161r/ABVI0eoKkgi0zSJmFywEHrANYTw1xIcndo33IGMWHG0hioByRIGQSDWL+TjVgOLHlJynV/xNiMSJVv7hMspMSMHrUeg4jZS/ft30veRiSoBYAxLEBcle4P07VX+IbwneUKHCs1sjJYqQsMDPmMD5mmNzdbKblYB2N1mc3XhpG1WgBczgdjRLrtqzbT+GuL2zYE3l3O78lnlS6Ek28tG4xj6Vc2dPtO5nGDmRFY9Lq3FKci5ZVQEuEFdiLGDyzPkMzODmobjLaK6Uah728BkVA1wqsSRzD0UxMEyOla9ozqxtxxKzvCg7pnIzmuhdRbJCgiSJA9vWK8+u3N8OgKclgityyB0O4HaxIg46HvXTp9fcQm7euqv4Rg8lhCWz13F9uf39KzLDca2up07nAIjE4zSGqztGP8RWN4d4uVkXdcba0nf5TOYjbMjtV4k2/NBAJEE9WPXArUy+DVaG2akri01wkwTJAz866pNLNimAoutBRIa6MDqQVEPkKIGonIpKaekBURg0amgWjWgVMjUU0KrRAUNQU0QNASACSYAyT2rMa/x5YRttu3cvEddkR1gdfWhWrfxPbFzT3LJJHOU2yRgqrDztPssmvMPDHDCb2quWbpFzmAmQG5yNMH1BgVbcU8ZtqkupYtlWdeRtfDoWnmMR/RBAmu7hHJ0YdAN191UCBlgBEQcCI/eiz5Th+VbxjXWBpbVoA89hcI2vtKMq+V2nqgMGMgxWV4VqeUzA33DTvY2l2ruMyQOsd/rXpHF+Aq5tG6N7iJIEw3xCB2UHt0rFDRs2pvfg7ltkk7ljmlTlU6kknpHYGuNunfHHctdm43FL/fbksAAWJG4z7QCMdM1b8B0r2puKyXFj4kBy56AFvjJ9B0rJ6vRp+KpQkbBgZ5TNJUouIz1PXpWm4Rxy0OHprb9xm5C7EDASLk+ZojOcBj2Fbx5Yy4XS6d7Vki6IZ/gEK2ZnMkEtM96zmpV9UBuKAC4ceaHIwBsDRAIGK5eA+KdVqb4uPYbUJtblHyhAfZcSenm+dbrw3wVkVnuALcdi0Dom6JC0/wCOwTOfWf0/DbyXWAe0ShBnlEKkwR5dwlif4q+4fo2XdevXWv3CRskBVU9giDCifn86ul0KgRA6z6yfU+pqQWBMnt09qZhNi3YNBaKrn4jk11g0INLca0wpzS/ahAoorbCRKc1GtEKjEgpgaQoQaofqVakU5qIUSmhV0qaJmABLEAAEknoAOpJ7CorZrOeKddvFy31sWVnUZ/3HYTbsj9VLezKPWCrfCk4vxX77fSQ33C35sbgb7ZVWjukkkDvtnuKm4sLyW3Fm0bcAHyGIQKGkkY6SYp/D2kDKLlxSxeWLGdoR4227KDr0Uz61XeKdfy7i6axuJY5sgggTnfebrjHlGIGfSj6enBYNoaZ7iyqrt84y7Op3iB16kgz61R2/Fd+/ebmRuAKKmAOWfMYPqYMn0FWl3wnfFs6gMpaDKExKR1OcYByRVZo9aunv6dLtgKSrDEKRvYFAf6h1zWbfw3rfbnv+Or6vD6bm20EtLMWAbIAZhgEdIz3rp4B4qsO7bdtif/lJI5jYUs65BHr703H7X3nVEEkEJKgYDwSIuesZishr3+7XV3TLXALiKAZHlBE9SSufmax2109Utm499Ue7ZG5WRbobf5SMwcSZ9c5qq8TcNazpBYP46bySACiB2fy7+3QT71J4N0djWWmtm220MTaJlLgKZO58Y/WtHxfS3nQBirjfbADHChPiJ+m4zitYRZXcWfhHg7KNNcciUtHbtG0BXwAR9OtbKqzhNwOA6/DAVc9lxj+frVnWnOnmmpppjUNHNNNNTTSVMDT7qELTx7VtiwW6jU1GaYUp0GhAihD0i9CSrRrUSH3qRaKS1GqFq29w9EUtHqew+ZMD6157ZvPf1Y01lytoq1zV3oO3cTLIpPQwW8392OlaXxxreXpxnqxb1gWxg+8OyftS8JWuVpnZxCwN24ZdiJZ49DKqP+JoX7pzfVAw0ls3nCwpA22reIADdI+Umsp4P4fb5mo1OoZWuG6VZmP9MAqgkYz1/ata3EXt2eYYLvu5anyqiLksQPyr1/SvIOEcTtq987tzG67BmEzMMTk4BkxFc/Jl641vCbr0/wARcf0r2SFRbh3IpkQApMMR9JrJ+IuMWbqvbIJS3G3uTIB8pGQsED5isVx3xbaPMALXCwAO3AB7kMekdsGouE3bT6Z2tvc3q4BLQD+J2MdRP0rz321Mnaa6XXD+Pcp2cut4E7VO2CgGNrjrPyq3t8ZsahwGsoDbJPTytuG0wrGD169RFVej0i3LF1t3LiBadQo/FOCp3dwZn1qXhmlLbkvWWvIscprahgSTA3AnGRmJrUyl5WrFhw/RIo2aJmDOQNwUrsk+aDIk+/pXVxPj7adhZv8A4iwYa3ksuN3Mt9YnuJ71appCEO9rh5flDuqgqxXKqw6gDORXTY8L24+83Bcu3rQ6mAI//PIgTP0NejGzW45ZTdafwrxu1qrM2cBcEelXBrGeEUK6i6A07gGbAjMdCAB6GI71skpZPNNSmlFKKlSpVJRafUh0RxMMoYT1yJzUitXlv2OceN1HtMJKxB3knp/QR/aTIPevTga1LsJC1PUdPSLBGkgqKYo1NVSZWqVWqBTU1uiiMh9od87SkFpFm2kdnuMWJj/t1cfd827Iz+EhdpOSsqcz1xNUfisFtRbaNyrqw7ATISwLUk+2Ca1ejUQxyWTcZIE7W9SOvSgxQ+OfIP8A6xYtjGDHMIeG9YK49xXnnjvgSW+W1sMnlBJieYp80EDqR8q9V4tww6vTiIkbvKfheBI9we2KznEOFm3prZu2zdtraEWzd5dycgq118EDt0rh5MLenXDLT561g8zQZE4I6fSoVuETBievvWq4xwqyRcazAh82lZWdAIwAMH596zLaRwfgfMxKtJ/atY5S8OeUva78N8a5UBtz+eVUsQFLLtLCcE56Y6da9I4Tz3tDcvLQn8NVWGaYjzkiDIAJz8q8g0tjd0IDSNoPVmnoB+ler+CeM3rfk1dzmWiQqtBdQekdesgdP8Vx8mM9tx2wy/Ty1iaB0JDqwR3WAWZhuKiR5s5iJ6VpuSU0xG7qIfrmR+X37RVKmofUIWYsALi8tcmGVgRB94P61b6jWxZLsPhE9OhOATOJr0YT9LnleUfhVx94dB+S2AehE4P6xWnZqyP2cAm3dvGPO5VYkSEJEmepJnPtWsNz2rd7YxEKehD/AEp5oaOKRoaZjUnzh4f1P3Diim6V2NKyDIG4AHHacY9q91r5u1eunTAknmNcZ1bELySBCt17ivcvAnERf0VpgxYqu1iYkn1IHqINcvFbrVEaAU5oaIV2hqOaNRQvTqa0wlV6kVsioBUiKJ96lWX8RBovBmki+r2wvxbL20GM5gh/0rR6DTXLd26HcPaYbcggrgxnvM1Q+O9Fd5Zv6e4ttwm19ybt65gCO+SPrXmN7j2rdxfe5dcIASiMVWOgXlqRJnoDXOytPTU421q21shbx2g22GVSDC7wOgnP81lOM8ZtsQNQwdmEqzyySem2SVUT+VRPzrMeGON3wl9GXzOWD9S5k+YEdjkdPSpPEZS4NqtG1CLaqCZZZ3Ex17Yia83k8t3p2ww4cHiXXsrFkiyZVQyXDGe+0dEMdKz+o1bHEoxP/VyYGe5nb3/mj1StaTaQHDDJKktu7BpggiuXTaRWHcZAIkEMCMbIGWnEe9OOM1um7W/Akclwm1h5VZ43HzYMMcg56zW64HbNsGbbXF2nliCZbpPQ9Kx/hGy6On4Y69Lq+V97ADb2Pb9K9Q4VoN0WrZ2rMOwkAKoyB2Arn6XLP9lbqLbwcm625aQFLETiZjJE4iP0Fc3GNYdQ/KtsGsr17E3ey/IdZoOOceS1b5GmO8t5QQNxZj1gf5NXPhLgptWkNwQ8ZHqTkk+5r3ScPPva64NolsWLdtZO0Z9ycmu2aARTbqjsVw04PyqNqQ6VDfIx86W6hmkDUnzbxDfcTT3LVpTbKs0OYU7BDfIeatF9jXGdl25pGWGYArkZKzGfWP8AFcviKzuQ3biM9pGUXDv2zIMAKMZEHNZu5qNlzT6q00IpEAwBa7lWcfF0EY9a8Hgz+Gvor+e49KftUOivB7aXBBDqGx08wmpq90ISKEU5amAre4zoU1IiEmBUFcfG77JZ2ieZfZbaHptViOYwPss/rVaHP4g4xIexpgLjW4a7dObdplMgYPnfB8o/UVjtRwdLNy5essLmrvFSAYK5yxM4WJ7dKtrmot6J1tqN+l3czcBKJqHO3ax6BehHoaqb3EGW/cQFrocEbiBIJEhFIBBOVyK5Xt0nSt4nw/4dRaOyWRCCCGt3R8e/0BJUA/WqjR7reqv6e6DmHgHIBGSMZNb5+Bm/gG2pdCHG4sGMZkj/AKgrPcYRADaMXdZZE23UEG+kEld35WgET6gHvXlyw5sdZkrOJ3SiB1RWYNjeSw2k7TuJAzjEetcek4WUuFmZbSuV3BQQpBydrH4enX+K03BrCr57dsrz3RU5jC6Zc5KiAFyDIMic+ta/R8HtWLk6iHc5Wzbl8mP9ycdc+lGHhyvEN8kiHgfAg6IywtkAPJ8pIiJczAETCjPcntUt3iUI1myUO1RvK+ZmLYCKJ6TjcetR3uHW9Sx5UWBvO6AAsAQxzgHEYGI69KsOEcGUqBbC29OpaAJ3XnODccn2kfU17Zj6zTz223dQ+H+HM9xr1zaRgJChcx52I+cgew961gHvUdqyFACgAUcUgQNNQ7c5MUJP1qKSaQagDU4aoHmmJPamLUgaS+c7+mu2rNu0r2rtlXOCZJE4wDEQT+lHxaybltgqLst2CrdAV2mQ4I+Idq6bljTrbBRFVZAKE7WBWGkGfMDXQ3JUi7uVN4b8ENJYEAAN294r5Hvzstj9kfGEu6AIX89tiNp+IJ+XHoMj6VuVP714t9i2uW1q7tmE8wYB5BgdQAT1yCPrXtW2vpyiHA9qbU2N6wDtPrTqRTrcyZ6AEz2gVNRy8Su8myomWZlQEQGG4+ZhMiQoY9D0rLWeGMrXma69xRLveaQbYA3lCXnO0wAICySZNXubzC807I22LfTeP6mH92CfQR61zPfa+GsWwvIW5tulZLXlObwAI2gFjtmSetWXCn5VPFNausGm0q2nt2bt1Lj810UsqyQoidyyOv8A5qTiXLtTbt7doebe0qSLnRFlTuBZgeojbFScf0q3y/PQ/dbS7ba7BzVLAAlBjaJ2wO8fpFw/iOld2sLsK2hvlgttvJAQupILtJIz0is6P0fEdwi5qWCMCNttfOzkmVhYgGfmarNB4TvaiXuhOWS2y0ZAQsOpbO4g5+Y9qveGcON+4l1gQiA7ZOTJ64wuB0B6fOtX0wMAdqZCxA8BqlrYIueX4SSqo8zvtkfCZirnSeHmCRcvNJAB2/FiPzdzir2hmlOXR8OtWlARYA9yZPqfeu0NQUppgqQmluqLfSLYmkRKGpTUIJpRQtJiaW6oBNLNST7qEmoyxp4qTwC5pw95kvWyochQxMoT8Mif3NVyaVNNrA2oICrKlEUszgqRg/OKvuIWbhtW9QVXYyhrbC5B/LuBjrOIFV/EdAWQP51toV2tA3BbuDu9IKrmvm+PLnvjodqhxc0uoS63+20G2+wqrbSIlfpn516z4F8cW791rCW4AjInv3A7ivOfF/B7iLb3lnXlsy7c7WMflHRYFdX2J6FrmvLh9q2k3OIy8yAB6Zr2eK+2O11dPdq4uKXyxFlQGwHvCYASYRWP97fsrV13r4QbjnsAOrHsBWZ0Oi1Nlrl69dDm7dYlEGLUqVX/AJ+UAR2zHeey7XVy8U3F3ghmUt0MSC+1ewgAT8q4tFovKpUOrIp252wbhkqYOfyiD0o9Nb5gHQmRtkAg+jbJEDAgH+mpNTqtisWk58oMcxmMwqKvQsSc5PX0rPbXTi4zprl6393tObVy6pUMM7VBPMuFceWTE9yIFdnAvC+n01sIqrcedzuyjczetdfC9IbYZng3rkG6wEdPhRfRF6AesnvXYK1qCU2pcqNqQDH/ALFSWpKietQXZ3D+aDUM4+HPY0F2UxaajHlgAdf2mjMCpH3ihNwU+72pi0YpB91AG9aQwKcGpHLHtQEmafdTEzSRhqCM0qYGhHEinAmh3U4pGnz94M1Fy4ty3cAe1aTyqGgqWIyo/MKuPEdstYZ1O4BG3LI2svbyjINZPwpoxc5zyTctoQFkCVYRuBjMR+4rT+G3uLdKqLZtqNigTLiOrGIMf5r53lkmds+Mxn+G627d0pQsyhRm5BbyCQBkz7V0fZZx5NJrZuDctxDbBBVYYnymWMAfP1ptfo74Zjt2WCSHKZYLgkH0+dZ3ib296m1iMFY6FIgz+af8V6PFrd195V4e/wDH9Tev2t9pltKkyqHm3WVhkqwhUic9elS8C1aq1uyjG5y7e9zu3SSAIJOZ6ia8x8IeN75D2LhR1uLslhDJux5Y61pdQ50aWrbXJ1KEcry7eZbbo3lnccR8wK621uRqvEuvGms3dRaVWuL1siUMvAWCqnzyQY9h0ru4FpbkJe1Ii6V8qA4tSIYn1uHMnsMDvIcG0rGLj4UfAp+nmPcmZP6VcT61ucCzk5NNNKlFKh7hwKVm7E0DgHFGB7UE5c0wamp4pBA0qalNSETTUxpgalo7OAM9zHrk0opUM1E9FNBNLd7VAZpqaaeak+dHsnQcR1FklUQG4o3GAyHzW8+sRWh4XxBdObeluFbdx7a79wkKW7ow6GP4ru+1TwncvbNTZAZo2XEAgmJIYGcmJFearo7rvtCsbygeUAfCB868/k8WOXNZ5nSx4rxA2Sy2r26S2VzKz0eetVfEdZzyjC2qMFCttEBiPzH3zSs8NuupIiFMQzAER/b2qReC3/NCbgFJJUgiB7jvTjMMfvI5el/YpYtXrWoS4PPbdCIYqSrz6ZgFfWvTm4bYggoJIjdlmj/kc14b9kHGxp9cUbC302HHRlyv+a956wR9K6xrG7NprYRAgkhZgnJ/Wj3e3700/SktLQl/apB7UyjuTj9qh0vEbVwwjgmJ6ESPVZA3DIyJ6ipJtvc0RFCmpUsyggsu3cPTcJE/OubU8Xs2+bvuKOSEN3+zf8G751DbqPtTbe9Dd1KIpdiFUCST0Ax/5iPcUGm1y3QTb8wVtrdQVYAEhgRIMEHPqKimZaYpRKx9JpXek5gex/ipAAinio9NfDruQyskdD1UwRnuCDUtQ2BhQyKJ6jMAEmYAJMdcSaSeKJqz2l8Tbras2nZDK85Dch7CXGtohZHtqWYm6p2wBtBIY4FWer4pbtFwxaUcIQqM3mY2AAoHXOptfqfSgbjuU05rk0WuS6CU3Y2zuUoYYHaRI6YP6V0g0ll/FwLaDVATuFlmX5r6RXhfBrly40WV/HgnduILJ+Zc9MQKVKufl/5tY7sibX2mBuPte0rYJYAjIiAfSZqHg+lcXBbaUQ+ZgZTeq4wfrTUq4TL/AF2/3g6cuucW75ayWTYwKsD5gw7qcGvo3w3xRb+mtXSQodQVDMu8j1IB7maVKvRj1P4Zl5W8UYE09KtOqPWWBct3LRwHR0n03qVkfrVbwng727hd+UI3EbBJYtuyx2KfzNgluozjKpVMJ+G6a6r3Hucss7IDsLRttrG7K/ESfh7f1Gqrjfhl71y6yugW6W3AzkCxbS1JAxtu2y3yNKlUlzxDRtctqBsDpctukyyk2nDKGwCJ29uk94qm8QcG1GqQh/u4JLkAbiLcoqqwuG3LsCDnahyIIjKpVEWs8PXGW6N9tlYry1aYClxcuhiVYZYY8rCAJFc2l8JsoUk2uYioqsAZVVW8rBTtEA81cCB5fYUqVR0ZfCjLb2ryd7Ai7IIF0c5bi7iUMwoIEq0eldHB/Dr2WslhZc20VQx3b7QQONtmFA2kMO4jODiFSqGmju9f0qputrVvXilqxfsObfKD6jktbAtqtxSotNuBfc2T3pUqasnFb0N4bY4bovKwZf8AWv1G2JJseYDYkA4GxYGBTjSajm3LzaDStcuMrEnXOduwWIC/6fA3ae03zFKlRoerpsXNWvw6HSjCgxrm6JIUZ0/aTXbwznC3/qNoum5caEbmKiM021D7V3QuJgUqVRk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4" descr="data:image/jpeg;base64,/9j/4AAQSkZJRgABAQAAAQABAAD/2wCEAAkGBxQTEhQUEhQVFBQWFBUYFBgYFxUVFxUXFBcWFxccFBUYHCggGBolHBUVITEhJSkrLjEvFx81ODMsNygtLisBCgoKDg0OGhAQGiwkHCQsLCwsLCwsLCwsLywsLCwsLCwsLCwsLCwsLCwsLCwsLCwsLCwsLCwsLCwsLCwsLCwsLP/AABEIAMgAvgMBIgACEQEDEQH/xAAcAAABBQEBAQAAAAAAAAAAAAACAAEDBQYEBwj/xAA6EAACAQMCBAQDBwMDBAMAAAABAhEAAyEEEgUTMUEGIlFhMnGBBxQjQpGhsVJiwSQzckOT0fBTY3P/xAAZAQEBAQEBAQAAAAAAAAAAAAABAAIDBAX/xAAkEQEBAAICAwABBAMAAAAAAAAAAQIRITEDEkFRImFx8BMjMv/aAAwDAQACEQMRAD8A9SWpFoEqSuykEKZgKVKg6OBQBc0VLbUKMUYoUWKkWhCWpqFD7zRiow1UnGOMLZWerFmVe8ctZdvkKu4rJeJuHXLnINo7Ws3jcM/nBIJUkdNwn6xWMrqNybrl4j4lKtpk0im6GDcy5I8hcdwczOa701SW7ltLexnJ/EuMYbcfY9s+tZXVXNUdQVuOdIGg2botIEJMwrbWOZGDOZ6Vo7H4zC1rLauwBAvJIDkDPliVaIMGRnrWJnb8a9dLJN1liwNy+5yyj3PbsK6+H8eFy5yjau27kSQy+Xt0boTWbu6N9HF2yXvWI8yZDqDgkEdx8qudHqXuWrbWV+8QNwe62yM/CIBlsela3tixo1NPXJw7V8xN23Y0kMp6qQYI96HU6hgYUAn3MCll2E0weq9brHBWG9z/ABRczO44A/mprTvp65beomT2qa281aGklNTzSqCiohQhT606r7/tXVmDFKmC+9PtqRwacUwFPtoP1Kpo1io1FSKKFUoYUYNCh9sUc0NQ9DsogaIUHemb8VXri23S2gYujTuB5cdDuKqc5nt8xVFp9fcCr94S8sJDEW5AjuNuYHr161r/ABVI0eoKkgi0zSJmFywEHrANYTw1xIcndo33IGMWHG0hioByRIGQSDWL+TjVgOLHlJynV/xNiMSJVv7hMspMSMHrUeg4jZS/ft30veRiSoBYAxLEBcle4P07VX+IbwneUKHCs1sjJYqQsMDPmMD5mmNzdbKblYB2N1mc3XhpG1WgBczgdjRLrtqzbT+GuL2zYE3l3O78lnlS6Ek28tG4xj6Vc2dPtO5nGDmRFY9Lq3FKci5ZVQEuEFdiLGDyzPkMzODmobjLaK6Uah728BkVA1wqsSRzD0UxMEyOla9ozqxtxxKzvCg7pnIzmuhdRbJCgiSJA9vWK8+u3N8OgKclgityyB0O4HaxIg46HvXTp9fcQm7euqv4Rg8lhCWz13F9uf39KzLDca2up07nAIjE4zSGqztGP8RWN4d4uVkXdcba0nf5TOYjbMjtV4k2/NBAJEE9WPXArUy+DVaG2akri01wkwTJAz866pNLNimAoutBRIa6MDqQVEPkKIGonIpKaekBURg0amgWjWgVMjUU0KrRAUNQU0QNASACSYAyT2rMa/x5YRttu3cvEddkR1gdfWhWrfxPbFzT3LJJHOU2yRgqrDztPssmvMPDHDCb2quWbpFzmAmQG5yNMH1BgVbcU8ZtqkupYtlWdeRtfDoWnmMR/RBAmu7hHJ0YdAN191UCBlgBEQcCI/eiz5Th+VbxjXWBpbVoA89hcI2vtKMq+V2nqgMGMgxWV4VqeUzA33DTvY2l2ruMyQOsd/rXpHF+Aq5tG6N7iJIEw3xCB2UHt0rFDRs2pvfg7ltkk7ljmlTlU6kknpHYGuNunfHHctdm43FL/fbksAAWJG4z7QCMdM1b8B0r2puKyXFj4kBy56AFvjJ9B0rJ6vRp+KpQkbBgZ5TNJUouIz1PXpWm4Rxy0OHprb9xm5C7EDASLk+ZojOcBj2Fbx5Yy4XS6d7Vki6IZ/gEK2ZnMkEtM96zmpV9UBuKAC4ceaHIwBsDRAIGK5eA+KdVqb4uPYbUJtblHyhAfZcSenm+dbrw3wVkVnuALcdi0Dom6JC0/wCOwTOfWf0/DbyXWAe0ShBnlEKkwR5dwlif4q+4fo2XdevXWv3CRskBVU9giDCifn86ul0KgRA6z6yfU+pqQWBMnt09qZhNi3YNBaKrn4jk11g0INLca0wpzS/ahAoorbCRKc1GtEKjEgpgaQoQaofqVakU5qIUSmhV0qaJmABLEAAEknoAOpJ7CorZrOeKddvFy31sWVnUZ/3HYTbsj9VLezKPWCrfCk4vxX77fSQ33C35sbgb7ZVWjukkkDvtnuKm4sLyW3Fm0bcAHyGIQKGkkY6SYp/D2kDKLlxSxeWLGdoR4227KDr0Uz61XeKdfy7i6axuJY5sgggTnfebrjHlGIGfSj6enBYNoaZ7iyqrt84y7Op3iB16kgz61R2/Fd+/ebmRuAKKmAOWfMYPqYMn0FWl3wnfFs6gMpaDKExKR1OcYByRVZo9aunv6dLtgKSrDEKRvYFAf6h1zWbfw3rfbnv+Or6vD6bm20EtLMWAbIAZhgEdIz3rp4B4qsO7bdtif/lJI5jYUs65BHr703H7X3nVEEkEJKgYDwSIuesZishr3+7XV3TLXALiKAZHlBE9SSufmax2109Utm499Ue7ZG5WRbobf5SMwcSZ9c5qq8TcNazpBYP46bySACiB2fy7+3QT71J4N0djWWmtm220MTaJlLgKZO58Y/WtHxfS3nQBirjfbADHChPiJ+m4zitYRZXcWfhHg7KNNcciUtHbtG0BXwAR9OtbKqzhNwOA6/DAVc9lxj+frVnWnOnmmpppjUNHNNNNTTSVMDT7qELTx7VtiwW6jU1GaYUp0GhAihD0i9CSrRrUSH3qRaKS1GqFq29w9EUtHqew+ZMD6157ZvPf1Y01lytoq1zV3oO3cTLIpPQwW8392OlaXxxreXpxnqxb1gWxg+8OyftS8JWuVpnZxCwN24ZdiJZ49DKqP+JoX7pzfVAw0ls3nCwpA22reIADdI+Umsp4P4fb5mo1OoZWuG6VZmP9MAqgkYz1/ata3EXt2eYYLvu5anyqiLksQPyr1/SvIOEcTtq987tzG67BmEzMMTk4BkxFc/Jl641vCbr0/wARcf0r2SFRbh3IpkQApMMR9JrJ+IuMWbqvbIJS3G3uTIB8pGQsED5isVx3xbaPMALXCwAO3AB7kMekdsGouE3bT6Z2tvc3q4BLQD+J2MdRP0rz321Mnaa6XXD+Pcp2cut4E7VO2CgGNrjrPyq3t8ZsahwGsoDbJPTytuG0wrGD169RFVej0i3LF1t3LiBadQo/FOCp3dwZn1qXhmlLbkvWWvIscprahgSTA3AnGRmJrUyl5WrFhw/RIo2aJmDOQNwUrsk+aDIk+/pXVxPj7adhZv8A4iwYa3ksuN3Mt9YnuJ71appCEO9rh5flDuqgqxXKqw6gDORXTY8L24+83Bcu3rQ6mAI//PIgTP0NejGzW45ZTdafwrxu1qrM2cBcEelXBrGeEUK6i6A07gGbAjMdCAB6GI71skpZPNNSmlFKKlSpVJRafUh0RxMMoYT1yJzUitXlv2OceN1HtMJKxB3knp/QR/aTIPevTga1LsJC1PUdPSLBGkgqKYo1NVSZWqVWqBTU1uiiMh9od87SkFpFm2kdnuMWJj/t1cfd827Iz+EhdpOSsqcz1xNUfisFtRbaNyrqw7ATISwLUk+2Ca1ejUQxyWTcZIE7W9SOvSgxQ+OfIP8A6xYtjGDHMIeG9YK49xXnnjvgSW+W1sMnlBJieYp80EDqR8q9V4tww6vTiIkbvKfheBI9we2KznEOFm3prZu2zdtraEWzd5dycgq118EDt0rh5MLenXDLT561g8zQZE4I6fSoVuETBievvWq4xwqyRcazAh82lZWdAIwAMH596zLaRwfgfMxKtJ/atY5S8OeUva78N8a5UBtz+eVUsQFLLtLCcE56Y6da9I4Tz3tDcvLQn8NVWGaYjzkiDIAJz8q8g0tjd0IDSNoPVmnoB+ler+CeM3rfk1dzmWiQqtBdQekdesgdP8Vx8mM9tx2wy/Ty1iaB0JDqwR3WAWZhuKiR5s5iJ6VpuSU0xG7qIfrmR+X37RVKmofUIWYsALi8tcmGVgRB94P61b6jWxZLsPhE9OhOATOJr0YT9LnleUfhVx94dB+S2AehE4P6xWnZqyP2cAm3dvGPO5VYkSEJEmepJnPtWsNz2rd7YxEKehD/AEp5oaOKRoaZjUnzh4f1P3Diim6V2NKyDIG4AHHacY9q91r5u1eunTAknmNcZ1bELySBCt17ivcvAnERf0VpgxYqu1iYkn1IHqINcvFbrVEaAU5oaIV2hqOaNRQvTqa0wlV6kVsioBUiKJ96lWX8RBovBmki+r2wvxbL20GM5gh/0rR6DTXLd26HcPaYbcggrgxnvM1Q+O9Fd5Zv6e4ttwm19ybt65gCO+SPrXmN7j2rdxfe5dcIASiMVWOgXlqRJnoDXOytPTU421q21shbx2g22GVSDC7wOgnP81lOM8ZtsQNQwdmEqzyySem2SVUT+VRPzrMeGON3wl9GXzOWD9S5k+YEdjkdPSpPEZS4NqtG1CLaqCZZZ3Ex17Yia83k8t3p2ww4cHiXXsrFkiyZVQyXDGe+0dEMdKz+o1bHEoxP/VyYGe5nb3/mj1StaTaQHDDJKktu7BpggiuXTaRWHcZAIkEMCMbIGWnEe9OOM1um7W/Akclwm1h5VZ43HzYMMcg56zW64HbNsGbbXF2nliCZbpPQ9Kx/hGy6On4Y69Lq+V97ADb2Pb9K9Q4VoN0WrZ2rMOwkAKoyB2Arn6XLP9lbqLbwcm625aQFLETiZjJE4iP0Fc3GNYdQ/KtsGsr17E3ey/IdZoOOceS1b5GmO8t5QQNxZj1gf5NXPhLgptWkNwQ8ZHqTkk+5r3ScPPva64NolsWLdtZO0Z9ycmu2aARTbqjsVw04PyqNqQ6VDfIx86W6hmkDUnzbxDfcTT3LVpTbKs0OYU7BDfIeatF9jXGdl25pGWGYArkZKzGfWP8AFcviKzuQ3biM9pGUXDv2zIMAKMZEHNZu5qNlzT6q00IpEAwBa7lWcfF0EY9a8Hgz+Gvor+e49KftUOivB7aXBBDqGx08wmpq90ISKEU5amAre4zoU1IiEmBUFcfG77JZ2ieZfZbaHptViOYwPss/rVaHP4g4xIexpgLjW4a7dObdplMgYPnfB8o/UVjtRwdLNy5essLmrvFSAYK5yxM4WJ7dKtrmot6J1tqN+l3czcBKJqHO3ax6BehHoaqb3EGW/cQFrocEbiBIJEhFIBBOVyK5Xt0nSt4nw/4dRaOyWRCCCGt3R8e/0BJUA/WqjR7reqv6e6DmHgHIBGSMZNb5+Bm/gG2pdCHG4sGMZkj/AKgrPcYRADaMXdZZE23UEG+kEld35WgET6gHvXlyw5sdZkrOJ3SiB1RWYNjeSw2k7TuJAzjEetcek4WUuFmZbSuV3BQQpBydrH4enX+K03BrCr57dsrz3RU5jC6Zc5KiAFyDIMic+ta/R8HtWLk6iHc5Wzbl8mP9ycdc+lGHhyvEN8kiHgfAg6IywtkAPJ8pIiJczAETCjPcntUt3iUI1myUO1RvK+ZmLYCKJ6TjcetR3uHW9Sx5UWBvO6AAsAQxzgHEYGI69KsOEcGUqBbC29OpaAJ3XnODccn2kfU17Zj6zTz223dQ+H+HM9xr1zaRgJChcx52I+cgew961gHvUdqyFACgAUcUgQNNQ7c5MUJP1qKSaQagDU4aoHmmJPamLUgaS+c7+mu2rNu0r2rtlXOCZJE4wDEQT+lHxaybltgqLst2CrdAV2mQ4I+Idq6bljTrbBRFVZAKE7WBWGkGfMDXQ3JUi7uVN4b8ENJYEAAN294r5Hvzstj9kfGEu6AIX89tiNp+IJ+XHoMj6VuVP714t9i2uW1q7tmE8wYB5BgdQAT1yCPrXtW2vpyiHA9qbU2N6wDtPrTqRTrcyZ6AEz2gVNRy8Su8myomWZlQEQGG4+ZhMiQoY9D0rLWeGMrXma69xRLveaQbYA3lCXnO0wAICySZNXubzC807I22LfTeP6mH92CfQR61zPfa+GsWwvIW5tulZLXlObwAI2gFjtmSetWXCn5VPFNausGm0q2nt2bt1Lj810UsqyQoidyyOv8A5qTiXLtTbt7doebe0qSLnRFlTuBZgeojbFScf0q3y/PQ/dbS7ba7BzVLAAlBjaJ2wO8fpFw/iOld2sLsK2hvlgttvJAQupILtJIz0is6P0fEdwi5qWCMCNttfOzkmVhYgGfmarNB4TvaiXuhOWS2y0ZAQsOpbO4g5+Y9qveGcON+4l1gQiA7ZOTJ64wuB0B6fOtX0wMAdqZCxA8BqlrYIueX4SSqo8zvtkfCZirnSeHmCRcvNJAB2/FiPzdzir2hmlOXR8OtWlARYA9yZPqfeu0NQUppgqQmluqLfSLYmkRKGpTUIJpRQtJiaW6oBNLNST7qEmoyxp4qTwC5pw95kvWyochQxMoT8Mif3NVyaVNNrA2oICrKlEUszgqRg/OKvuIWbhtW9QVXYyhrbC5B/LuBjrOIFV/EdAWQP51toV2tA3BbuDu9IKrmvm+PLnvjodqhxc0uoS63+20G2+wqrbSIlfpn516z4F8cW791rCW4AjInv3A7ivOfF/B7iLb3lnXlsy7c7WMflHRYFdX2J6FrmvLh9q2k3OIy8yAB6Zr2eK+2O11dPdq4uKXyxFlQGwHvCYASYRWP97fsrV13r4QbjnsAOrHsBWZ0Oi1Nlrl69dDm7dYlEGLUqVX/AJ+UAR2zHeey7XVy8U3F3ghmUt0MSC+1ewgAT8q4tFovKpUOrIp252wbhkqYOfyiD0o9Nb5gHQmRtkAg+jbJEDAgH+mpNTqtisWk58oMcxmMwqKvQsSc5PX0rPbXTi4zprl6393tObVy6pUMM7VBPMuFceWTE9yIFdnAvC+n01sIqrcedzuyjczetdfC9IbYZng3rkG6wEdPhRfRF6AesnvXYK1qCU2pcqNqQDH/ALFSWpKietQXZ3D+aDUM4+HPY0F2UxaajHlgAdf2mjMCpH3ihNwU+72pi0YpB91AG9aQwKcGpHLHtQEmafdTEzSRhqCM0qYGhHEinAmh3U4pGnz94M1Fy4ty3cAe1aTyqGgqWIyo/MKuPEdstYZ1O4BG3LI2svbyjINZPwpoxc5zyTctoQFkCVYRuBjMR+4rT+G3uLdKqLZtqNigTLiOrGIMf5r53lkmds+Mxn+G627d0pQsyhRm5BbyCQBkz7V0fZZx5NJrZuDctxDbBBVYYnymWMAfP1ptfo74Zjt2WCSHKZYLgkH0+dZ3ib296m1iMFY6FIgz+af8V6PFrd195V4e/wDH9Tev2t9pltKkyqHm3WVhkqwhUic9elS8C1aq1uyjG5y7e9zu3SSAIJOZ6ia8x8IeN75D2LhR1uLslhDJux5Y61pdQ50aWrbXJ1KEcry7eZbbo3lnccR8wK621uRqvEuvGms3dRaVWuL1siUMvAWCqnzyQY9h0ru4FpbkJe1Ii6V8qA4tSIYn1uHMnsMDvIcG0rGLj4UfAp+nmPcmZP6VcT61ucCzk5NNNKlFKh7hwKVm7E0DgHFGB7UE5c0wamp4pBA0qalNSETTUxpgalo7OAM9zHrk0opUM1E9FNBNLd7VAZpqaaeak+dHsnQcR1FklUQG4o3GAyHzW8+sRWh4XxBdObeluFbdx7a79wkKW7ow6GP4ru+1TwncvbNTZAZo2XEAgmJIYGcmJFearo7rvtCsbygeUAfCB868/k8WOXNZ5nSx4rxA2Sy2r26S2VzKz0eetVfEdZzyjC2qMFCttEBiPzH3zSs8NuupIiFMQzAER/b2qReC3/NCbgFJJUgiB7jvTjMMfvI5el/YpYtXrWoS4PPbdCIYqSrz6ZgFfWvTm4bYggoJIjdlmj/kc14b9kHGxp9cUbC302HHRlyv+a956wR9K6xrG7NprYRAgkhZgnJ/Wj3e3700/SktLQl/apB7UyjuTj9qh0vEbVwwjgmJ6ESPVZA3DIyJ6ipJtvc0RFCmpUsyggsu3cPTcJE/OubU8Xs2+bvuKOSEN3+zf8G751DbqPtTbe9Dd1KIpdiFUCST0Ax/5iPcUGm1y3QTb8wVtrdQVYAEhgRIMEHPqKimZaYpRKx9JpXek5gex/ipAAinio9NfDruQyskdD1UwRnuCDUtQ2BhQyKJ6jMAEmYAJMdcSaSeKJqz2l8Tbras2nZDK85Dch7CXGtohZHtqWYm6p2wBtBIY4FWer4pbtFwxaUcIQqM3mY2AAoHXOptfqfSgbjuU05rk0WuS6CU3Y2zuUoYYHaRI6YP6V0g0ll/FwLaDVATuFlmX5r6RXhfBrly40WV/HgnduILJ+Zc9MQKVKufl/5tY7sibX2mBuPte0rYJYAjIiAfSZqHg+lcXBbaUQ+ZgZTeq4wfrTUq4TL/AF2/3g6cuucW75ayWTYwKsD5gw7qcGvo3w3xRb+mtXSQodQVDMu8j1IB7maVKvRj1P4Zl5W8UYE09KtOqPWWBct3LRwHR0n03qVkfrVbwng727hd+UI3EbBJYtuyx2KfzNgluozjKpVMJ+G6a6r3Hucss7IDsLRttrG7K/ESfh7f1Gqrjfhl71y6yugW6W3AzkCxbS1JAxtu2y3yNKlUlzxDRtctqBsDpctukyyk2nDKGwCJ29uk94qm8QcG1GqQh/u4JLkAbiLcoqqwuG3LsCDnahyIIjKpVEWs8PXGW6N9tlYry1aYClxcuhiVYZYY8rCAJFc2l8JsoUk2uYioqsAZVVW8rBTtEA81cCB5fYUqVR0ZfCjLb2ryd7Ai7IIF0c5bi7iUMwoIEq0eldHB/Dr2WslhZc20VQx3b7QQONtmFA2kMO4jODiFSqGmju9f0qputrVvXilqxfsObfKD6jktbAtqtxSotNuBfc2T3pUqasnFb0N4bY4bovKwZf8AWv1G2JJseYDYkA4GxYGBTjSajm3LzaDStcuMrEnXOduwWIC/6fA3ae03zFKlRoerpsXNWvw6HSjCgxrm6JIUZ0/aTXbwznC3/qNoum5caEbmKiM021D7V3QuJgUqVRk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xQTEhQUEhQVFBQWFBUYFBgYFxUVFxUXFBcWFxccFBUYHCggGBolHBUVITEhJSkrLjEvFx81ODMsNygtLisBCgoKDg0OGhAQGiwkHCQsLCwsLCwsLCwsLywsLCwsLCwsLCwsLCwsLCwsLCwsLCwsLCwsLCwsLCwsLCwsLCwsLP/AABEIAMgAvgMBIgACEQEDEQH/xAAcAAABBQEBAQAAAAAAAAAAAAACAAEDBQYEBwj/xAA6EAACAQMCBAQDBwMDBAMAAAABAhEAAyEEEgUTMUEGIlFhMnGBBxQjQpGhsVJiwSQzckOT0fBTY3P/xAAZAQEBAQEBAQAAAAAAAAAAAAABAAIDBAX/xAAkEQEBAAICAwABBAMAAAAAAAAAAQIRITEDEkFRImFx8BMjMv/aAAwDAQACEQMRAD8A9SWpFoEqSuykEKZgKVKg6OBQBc0VLbUKMUYoUWKkWhCWpqFD7zRiow1UnGOMLZWerFmVe8ctZdvkKu4rJeJuHXLnINo7Ws3jcM/nBIJUkdNwn6xWMrqNybrl4j4lKtpk0im6GDcy5I8hcdwczOa701SW7ltLexnJ/EuMYbcfY9s+tZXVXNUdQVuOdIGg2botIEJMwrbWOZGDOZ6Vo7H4zC1rLauwBAvJIDkDPliVaIMGRnrWJnb8a9dLJN1liwNy+5yyj3PbsK6+H8eFy5yjau27kSQy+Xt0boTWbu6N9HF2yXvWI8yZDqDgkEdx8qudHqXuWrbWV+8QNwe62yM/CIBlsela3tixo1NPXJw7V8xN23Y0kMp6qQYI96HU6hgYUAn3MCll2E0weq9brHBWG9z/ABRczO44A/mprTvp65beomT2qa281aGklNTzSqCiohQhT606r7/tXVmDFKmC+9PtqRwacUwFPtoP1Kpo1io1FSKKFUoYUYNCh9sUc0NQ9DsogaIUHemb8VXri23S2gYujTuB5cdDuKqc5nt8xVFp9fcCr94S8sJDEW5AjuNuYHr161r/ABVI0eoKkgi0zSJmFywEHrANYTw1xIcndo33IGMWHG0hioByRIGQSDWL+TjVgOLHlJynV/xNiMSJVv7hMspMSMHrUeg4jZS/ft30veRiSoBYAxLEBcle4P07VX+IbwneUKHCs1sjJYqQsMDPmMD5mmNzdbKblYB2N1mc3XhpG1WgBczgdjRLrtqzbT+GuL2zYE3l3O78lnlS6Ek28tG4xj6Vc2dPtO5nGDmRFY9Lq3FKci5ZVQEuEFdiLGDyzPkMzODmobjLaK6Uah728BkVA1wqsSRzD0UxMEyOla9ozqxtxxKzvCg7pnIzmuhdRbJCgiSJA9vWK8+u3N8OgKclgityyB0O4HaxIg46HvXTp9fcQm7euqv4Rg8lhCWz13F9uf39KzLDca2up07nAIjE4zSGqztGP8RWN4d4uVkXdcba0nf5TOYjbMjtV4k2/NBAJEE9WPXArUy+DVaG2akri01wkwTJAz866pNLNimAoutBRIa6MDqQVEPkKIGonIpKaekBURg0amgWjWgVMjUU0KrRAUNQU0QNASACSYAyT2rMa/x5YRttu3cvEddkR1gdfWhWrfxPbFzT3LJJHOU2yRgqrDztPssmvMPDHDCb2quWbpFzmAmQG5yNMH1BgVbcU8ZtqkupYtlWdeRtfDoWnmMR/RBAmu7hHJ0YdAN191UCBlgBEQcCI/eiz5Th+VbxjXWBpbVoA89hcI2vtKMq+V2nqgMGMgxWV4VqeUzA33DTvY2l2ruMyQOsd/rXpHF+Aq5tG6N7iJIEw3xCB2UHt0rFDRs2pvfg7ltkk7ljmlTlU6kknpHYGuNunfHHctdm43FL/fbksAAWJG4z7QCMdM1b8B0r2puKyXFj4kBy56AFvjJ9B0rJ6vRp+KpQkbBgZ5TNJUouIz1PXpWm4Rxy0OHprb9xm5C7EDASLk+ZojOcBj2Fbx5Yy4XS6d7Vki6IZ/gEK2ZnMkEtM96zmpV9UBuKAC4ceaHIwBsDRAIGK5eA+KdVqb4uPYbUJtblHyhAfZcSenm+dbrw3wVkVnuALcdi0Dom6JC0/wCOwTOfWf0/DbyXWAe0ShBnlEKkwR5dwlif4q+4fo2XdevXWv3CRskBVU9giDCifn86ul0KgRA6z6yfU+pqQWBMnt09qZhNi3YNBaKrn4jk11g0INLca0wpzS/ahAoorbCRKc1GtEKjEgpgaQoQaofqVakU5qIUSmhV0qaJmABLEAAEknoAOpJ7CorZrOeKddvFy31sWVnUZ/3HYTbsj9VLezKPWCrfCk4vxX77fSQ33C35sbgb7ZVWjukkkDvtnuKm4sLyW3Fm0bcAHyGIQKGkkY6SYp/D2kDKLlxSxeWLGdoR4227KDr0Uz61XeKdfy7i6axuJY5sgggTnfebrjHlGIGfSj6enBYNoaZ7iyqrt84y7Op3iB16kgz61R2/Fd+/ebmRuAKKmAOWfMYPqYMn0FWl3wnfFs6gMpaDKExKR1OcYByRVZo9aunv6dLtgKSrDEKRvYFAf6h1zWbfw3rfbnv+Or6vD6bm20EtLMWAbIAZhgEdIz3rp4B4qsO7bdtif/lJI5jYUs65BHr703H7X3nVEEkEJKgYDwSIuesZishr3+7XV3TLXALiKAZHlBE9SSufmax2109Utm499Ue7ZG5WRbobf5SMwcSZ9c5qq8TcNazpBYP46bySACiB2fy7+3QT71J4N0djWWmtm220MTaJlLgKZO58Y/WtHxfS3nQBirjfbADHChPiJ+m4zitYRZXcWfhHg7KNNcciUtHbtG0BXwAR9OtbKqzhNwOA6/DAVc9lxj+frVnWnOnmmpppjUNHNNNNTTSVMDT7qELTx7VtiwW6jU1GaYUp0GhAihD0i9CSrRrUSH3qRaKS1GqFq29w9EUtHqew+ZMD6157ZvPf1Y01lytoq1zV3oO3cTLIpPQwW8392OlaXxxreXpxnqxb1gWxg+8OyftS8JWuVpnZxCwN24ZdiJZ49DKqP+JoX7pzfVAw0ls3nCwpA22reIADdI+Umsp4P4fb5mo1OoZWuG6VZmP9MAqgkYz1/ata3EXt2eYYLvu5anyqiLksQPyr1/SvIOEcTtq987tzG67BmEzMMTk4BkxFc/Jl641vCbr0/wARcf0r2SFRbh3IpkQApMMR9JrJ+IuMWbqvbIJS3G3uTIB8pGQsED5isVx3xbaPMALXCwAO3AB7kMekdsGouE3bT6Z2tvc3q4BLQD+J2MdRP0rz321Mnaa6XXD+Pcp2cut4E7VO2CgGNrjrPyq3t8ZsahwGsoDbJPTytuG0wrGD169RFVej0i3LF1t3LiBadQo/FOCp3dwZn1qXhmlLbkvWWvIscprahgSTA3AnGRmJrUyl5WrFhw/RIo2aJmDOQNwUrsk+aDIk+/pXVxPj7adhZv8A4iwYa3ksuN3Mt9YnuJ71appCEO9rh5flDuqgqxXKqw6gDORXTY8L24+83Bcu3rQ6mAI//PIgTP0NejGzW45ZTdafwrxu1qrM2cBcEelXBrGeEUK6i6A07gGbAjMdCAB6GI71skpZPNNSmlFKKlSpVJRafUh0RxMMoYT1yJzUitXlv2OceN1HtMJKxB3knp/QR/aTIPevTga1LsJC1PUdPSLBGkgqKYo1NVSZWqVWqBTU1uiiMh9od87SkFpFm2kdnuMWJj/t1cfd827Iz+EhdpOSsqcz1xNUfisFtRbaNyrqw7ATISwLUk+2Ca1ejUQxyWTcZIE7W9SOvSgxQ+OfIP8A6xYtjGDHMIeG9YK49xXnnjvgSW+W1sMnlBJieYp80EDqR8q9V4tww6vTiIkbvKfheBI9we2KznEOFm3prZu2zdtraEWzd5dycgq118EDt0rh5MLenXDLT561g8zQZE4I6fSoVuETBievvWq4xwqyRcazAh82lZWdAIwAMH596zLaRwfgfMxKtJ/atY5S8OeUva78N8a5UBtz+eVUsQFLLtLCcE56Y6da9I4Tz3tDcvLQn8NVWGaYjzkiDIAJz8q8g0tjd0IDSNoPVmnoB+ler+CeM3rfk1dzmWiQqtBdQekdesgdP8Vx8mM9tx2wy/Ty1iaB0JDqwR3WAWZhuKiR5s5iJ6VpuSU0xG7qIfrmR+X37RVKmofUIWYsALi8tcmGVgRB94P61b6jWxZLsPhE9OhOATOJr0YT9LnleUfhVx94dB+S2AehE4P6xWnZqyP2cAm3dvGPO5VYkSEJEmepJnPtWsNz2rd7YxEKehD/AEp5oaOKRoaZjUnzh4f1P3Diim6V2NKyDIG4AHHacY9q91r5u1eunTAknmNcZ1bELySBCt17ivcvAnERf0VpgxYqu1iYkn1IHqINcvFbrVEaAU5oaIV2hqOaNRQvTqa0wlV6kVsioBUiKJ96lWX8RBovBmki+r2wvxbL20GM5gh/0rR6DTXLd26HcPaYbcggrgxnvM1Q+O9Fd5Zv6e4ttwm19ybt65gCO+SPrXmN7j2rdxfe5dcIASiMVWOgXlqRJnoDXOytPTU421q21shbx2g22GVSDC7wOgnP81lOM8ZtsQNQwdmEqzyySem2SVUT+VRPzrMeGON3wl9GXzOWD9S5k+YEdjkdPSpPEZS4NqtG1CLaqCZZZ3Ex17Yia83k8t3p2ww4cHiXXsrFkiyZVQyXDGe+0dEMdKz+o1bHEoxP/VyYGe5nb3/mj1StaTaQHDDJKktu7BpggiuXTaRWHcZAIkEMCMbIGWnEe9OOM1um7W/Akclwm1h5VZ43HzYMMcg56zW64HbNsGbbXF2nliCZbpPQ9Kx/hGy6On4Y69Lq+V97ADb2Pb9K9Q4VoN0WrZ2rMOwkAKoyB2Arn6XLP9lbqLbwcm625aQFLETiZjJE4iP0Fc3GNYdQ/KtsGsr17E3ey/IdZoOOceS1b5GmO8t5QQNxZj1gf5NXPhLgptWkNwQ8ZHqTkk+5r3ScPPva64NolsWLdtZO0Z9ycmu2aARTbqjsVw04PyqNqQ6VDfIx86W6hmkDUnzbxDfcTT3LVpTbKs0OYU7BDfIeatF9jXGdl25pGWGYArkZKzGfWP8AFcviKzuQ3biM9pGUXDv2zIMAKMZEHNZu5qNlzT6q00IpEAwBa7lWcfF0EY9a8Hgz+Gvor+e49KftUOivB7aXBBDqGx08wmpq90ISKEU5amAre4zoU1IiEmBUFcfG77JZ2ieZfZbaHptViOYwPss/rVaHP4g4xIexpgLjW4a7dObdplMgYPnfB8o/UVjtRwdLNy5essLmrvFSAYK5yxM4WJ7dKtrmot6J1tqN+l3czcBKJqHO3ax6BehHoaqb3EGW/cQFrocEbiBIJEhFIBBOVyK5Xt0nSt4nw/4dRaOyWRCCCGt3R8e/0BJUA/WqjR7reqv6e6DmHgHIBGSMZNb5+Bm/gG2pdCHG4sGMZkj/AKgrPcYRADaMXdZZE23UEG+kEld35WgET6gHvXlyw5sdZkrOJ3SiB1RWYNjeSw2k7TuJAzjEetcek4WUuFmZbSuV3BQQpBydrH4enX+K03BrCr57dsrz3RU5jC6Zc5KiAFyDIMic+ta/R8HtWLk6iHc5Wzbl8mP9ycdc+lGHhyvEN8kiHgfAg6IywtkAPJ8pIiJczAETCjPcntUt3iUI1myUO1RvK+ZmLYCKJ6TjcetR3uHW9Sx5UWBvO6AAsAQxzgHEYGI69KsOEcGUqBbC29OpaAJ3XnODccn2kfU17Zj6zTz223dQ+H+HM9xr1zaRgJChcx52I+cgew961gHvUdqyFACgAUcUgQNNQ7c5MUJP1qKSaQagDU4aoHmmJPamLUgaS+c7+mu2rNu0r2rtlXOCZJE4wDEQT+lHxaybltgqLst2CrdAV2mQ4I+Idq6bljTrbBRFVZAKE7WBWGkGfMDXQ3JUi7uVN4b8ENJYEAAN294r5Hvzstj9kfGEu6AIX89tiNp+IJ+XHoMj6VuVP714t9i2uW1q7tmE8wYB5BgdQAT1yCPrXtW2vpyiHA9qbU2N6wDtPrTqRTrcyZ6AEz2gVNRy8Su8myomWZlQEQGG4+ZhMiQoY9D0rLWeGMrXma69xRLveaQbYA3lCXnO0wAICySZNXubzC807I22LfTeP6mH92CfQR61zPfa+GsWwvIW5tulZLXlObwAI2gFjtmSetWXCn5VPFNausGm0q2nt2bt1Lj810UsqyQoidyyOv8A5qTiXLtTbt7doebe0qSLnRFlTuBZgeojbFScf0q3y/PQ/dbS7ba7BzVLAAlBjaJ2wO8fpFw/iOld2sLsK2hvlgttvJAQupILtJIz0is6P0fEdwi5qWCMCNttfOzkmVhYgGfmarNB4TvaiXuhOWS2y0ZAQsOpbO4g5+Y9qveGcON+4l1gQiA7ZOTJ64wuB0B6fOtX0wMAdqZCxA8BqlrYIueX4SSqo8zvtkfCZirnSeHmCRcvNJAB2/FiPzdzir2hmlOXR8OtWlARYA9yZPqfeu0NQUppgqQmluqLfSLYmkRKGpTUIJpRQtJiaW6oBNLNST7qEmoyxp4qTwC5pw95kvWyochQxMoT8Mif3NVyaVNNrA2oICrKlEUszgqRg/OKvuIWbhtW9QVXYyhrbC5B/LuBjrOIFV/EdAWQP51toV2tA3BbuDu9IKrmvm+PLnvjodqhxc0uoS63+20G2+wqrbSIlfpn516z4F8cW791rCW4AjInv3A7ivOfF/B7iLb3lnXlsy7c7WMflHRYFdX2J6FrmvLh9q2k3OIy8yAB6Zr2eK+2O11dPdq4uKXyxFlQGwHvCYASYRWP97fsrV13r4QbjnsAOrHsBWZ0Oi1Nlrl69dDm7dYlEGLUqVX/AJ+UAR2zHeey7XVy8U3F3ghmUt0MSC+1ewgAT8q4tFovKpUOrIp252wbhkqYOfyiD0o9Nb5gHQmRtkAg+jbJEDAgH+mpNTqtisWk58oMcxmMwqKvQsSc5PX0rPbXTi4zprl6393tObVy6pUMM7VBPMuFceWTE9yIFdnAvC+n01sIqrcedzuyjczetdfC9IbYZng3rkG6wEdPhRfRF6AesnvXYK1qCU2pcqNqQDH/ALFSWpKietQXZ3D+aDUM4+HPY0F2UxaajHlgAdf2mjMCpH3ihNwU+72pi0YpB91AG9aQwKcGpHLHtQEmafdTEzSRhqCM0qYGhHEinAmh3U4pGnz94M1Fy4ty3cAe1aTyqGgqWIyo/MKuPEdstYZ1O4BG3LI2svbyjINZPwpoxc5zyTctoQFkCVYRuBjMR+4rT+G3uLdKqLZtqNigTLiOrGIMf5r53lkmds+Mxn+G627d0pQsyhRm5BbyCQBkz7V0fZZx5NJrZuDctxDbBBVYYnymWMAfP1ptfo74Zjt2WCSHKZYLgkH0+dZ3ib296m1iMFY6FIgz+af8V6PFrd195V4e/wDH9Tev2t9pltKkyqHm3WVhkqwhUic9elS8C1aq1uyjG5y7e9zu3SSAIJOZ6ia8x8IeN75D2LhR1uLslhDJux5Y61pdQ50aWrbXJ1KEcry7eZbbo3lnccR8wK621uRqvEuvGms3dRaVWuL1siUMvAWCqnzyQY9h0ru4FpbkJe1Ii6V8qA4tSIYn1uHMnsMDvIcG0rGLj4UfAp+nmPcmZP6VcT61ucCzk5NNNKlFKh7hwKVm7E0DgHFGB7UE5c0wamp4pBA0qalNSETTUxpgalo7OAM9zHrk0opUM1E9FNBNLd7VAZpqaaeak+dHsnQcR1FklUQG4o3GAyHzW8+sRWh4XxBdObeluFbdx7a79wkKW7ow6GP4ru+1TwncvbNTZAZo2XEAgmJIYGcmJFearo7rvtCsbygeUAfCB868/k8WOXNZ5nSx4rxA2Sy2r26S2VzKz0eetVfEdZzyjC2qMFCttEBiPzH3zSs8NuupIiFMQzAER/b2qReC3/NCbgFJJUgiB7jvTjMMfvI5el/YpYtXrWoS4PPbdCIYqSrz6ZgFfWvTm4bYggoJIjdlmj/kc14b9kHGxp9cUbC302HHRlyv+a956wR9K6xrG7NprYRAgkhZgnJ/Wj3e3700/SktLQl/apB7UyjuTj9qh0vEbVwwjgmJ6ESPVZA3DIyJ6ipJtvc0RFCmpUsyggsu3cPTcJE/OubU8Xs2+bvuKOSEN3+zf8G751DbqPtTbe9Dd1KIpdiFUCST0Ax/5iPcUGm1y3QTb8wVtrdQVYAEhgRIMEHPqKimZaYpRKx9JpXek5gex/ipAAinio9NfDruQyskdD1UwRnuCDUtQ2BhQyKJ6jMAEmYAJMdcSaSeKJqz2l8Tbras2nZDK85Dch7CXGtohZHtqWYm6p2wBtBIY4FWer4pbtFwxaUcIQqM3mY2AAoHXOptfqfSgbjuU05rk0WuS6CU3Y2zuUoYYHaRI6YP6V0g0ll/FwLaDVATuFlmX5r6RXhfBrly40WV/HgnduILJ+Zc9MQKVKufl/5tY7sibX2mBuPte0rYJYAjIiAfSZqHg+lcXBbaUQ+ZgZTeq4wfrTUq4TL/AF2/3g6cuucW75ayWTYwKsD5gw7qcGvo3w3xRb+mtXSQodQVDMu8j1IB7maVKvRj1P4Zl5W8UYE09KtOqPWWBct3LRwHR0n03qVkfrVbwng727hd+UI3EbBJYtuyx2KfzNgluozjKpVMJ+G6a6r3Hucss7IDsLRttrG7K/ESfh7f1Gqrjfhl71y6yugW6W3AzkCxbS1JAxtu2y3yNKlUlzxDRtctqBsDpctukyyk2nDKGwCJ29uk94qm8QcG1GqQh/u4JLkAbiLcoqqwuG3LsCDnahyIIjKpVEWs8PXGW6N9tlYry1aYClxcuhiVYZYY8rCAJFc2l8JsoUk2uYioqsAZVVW8rBTtEA81cCB5fYUqVR0ZfCjLb2ryd7Ai7IIF0c5bi7iUMwoIEq0eldHB/Dr2WslhZc20VQx3b7QQONtmFA2kMO4jODiFSqGmju9f0qputrVvXilqxfsObfKD6jktbAtqtxSotNuBfc2T3pUqasnFb0N4bY4bovKwZf8AWv1G2JJseYDYkA4GxYGBTjSajm3LzaDStcuMrEnXOduwWIC/6fA3ae03zFKlRoerpsXNWvw6HSjCgxrm6JIUZ0/aTXbwznC3/qNoum5caEbmKiM021D7V3QuJgUqVRk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2" name="Picture 8" descr="http://www.discoverlife.org/IM/I_PA/0000/320/Epiphanes,_rotifer,I_PA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02623" y="675389"/>
            <a:ext cx="2795133" cy="427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034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Mollusca</a:t>
            </a:r>
            <a:endParaRPr lang="en-US" dirty="0"/>
          </a:p>
        </p:txBody>
      </p:sp>
      <p:pic>
        <p:nvPicPr>
          <p:cNvPr id="2050" name="Picture 2" descr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22437"/>
            <a:ext cx="3533775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devotion-to-locomotion.weebly.com/uploads/2/9/3/4/29344219/6403395.jpg?3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557" y="1417637"/>
            <a:ext cx="3739243" cy="278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fossilmuseum.net/Tree_of_Life/PhylumMollusca/images/Nautilus-wpd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770" y="3984170"/>
            <a:ext cx="2667779" cy="262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zsm.mwn.de/mol/i/jan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05" y="4737100"/>
            <a:ext cx="287655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208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 descr="https://classconnection.s3.amazonaws.com/261/flashcards/1174261/jpg/grasshopper133117826536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412" y="1531938"/>
            <a:ext cx="4904388" cy="248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Arthropoda</a:t>
            </a:r>
            <a:endParaRPr lang="en-US" dirty="0"/>
          </a:p>
        </p:txBody>
      </p:sp>
      <p:sp>
        <p:nvSpPr>
          <p:cNvPr id="3" name="AutoShape 2" descr="data:image/jpeg;base64,/9j/4AAQSkZJRgABAQAAAQABAAD/2wCEAAkGBxQSEhQUEhQWFhQWGBcXGBcVFRQbFRYYFhgWGiAYGh8cHCggGiAlHBUUITEhJSkrLi4uFx8zODMsNygtLisBCgoKDg0OGxAQGiwkICQsLCwsLCwsLCwsLCwsLCwsLCwsLCwsLCwsLCwsLCwsLCwsLCwsLCwsLCwsLCwsLCwsLP/AABEIANkA6QMBIgACEQEDEQH/xAAcAAEAAgMBAQEAAAAAAAAAAAAABgcBBAUIAgP/xAA9EAABBAAEBAQDBgUDAwUAAAABAAIDEQQSITEFBkFREyJhcQcygRQjQlKRoTNiscHRcuHwFVOCFiREkqL/xAAZAQEAAwEBAAAAAAAAAAAAAAAAAgMEAQX/xAAiEQADAAIDAAIDAQEAAAAAAAAAAQIDERIhMRNBBCJRMhT/2gAMAwEAAhEDEQA/AKOS0RALS0RALS0RALS0RALS0RALW1w3COmljib8z3Bo+q1lM/hjwoyYj7QdGQEHa8z3aBo/quU9LZ2Vt6Jfw3g2EjyYN8LX3J4ckjvnc8j5mkagAn9lVnHsD9nxE0N34b3NvqQDp+y9BY7luJpGLEv8Mulcw0RZFmiN9QF574zjTNPLId3vc79VVibZdmUrWjRtLRFcUC0tEQC0tEQC0tEQC0tEQC0tEQC0REAREQBERAEREAREQBERAECLKAK1uV2iHhrWltmYOdY38xyts9FVTW3oNSdAvTGA5ObNhWt8XJnhibTWi2BrdSPW1TmrSLsOk9shUeJdDgcS+7YI3NaCfmNUXfRU0Vc/xcDcBhI8Kxwc6bQmgCI466DueqpkruGdI5mvkzCIitKgiIgCIiAIiIAiIgCIiAIiIAiIgCIiAIvuOMuIABJPQAk/suk3l/EluYYeWu4Y5BpnKRfrNA5hp7XNPZwIP6FfmQgMIiIAsrCygOrytGHYvDh2xkba9E4LmZrBOMukBaDXZy838GflniNE09ug3OvRW3xDhuLj8QPicGYjK8OAJy04aPP4TVbrNnndI0YWlLIh8YeLjE4+23lZG1vsdyoIurzNK52KmLt87hr/ACmlylolaSKa9CIi6RCIvoBAfKL9oIHPcGsa5zjs1oJJ9gN1PuBfCjETMD8Q9uHB2aQXSH/xGy42l6dSb8K8AWaVyQfB6GJnizzPkYNw1pbX911eH8Cw8QzfZYo4Rp97rI8HsDZNqLyJFk4nRQpCwpt8VOF4XD4pgwgyB8Ye+P8A7bj09L3pQlTRW1phERDgREQBERAECIgLG+GEURa/KWfaQ6wHmvJX4e53VmOc+2kSDLQvStfp0XnCN5BBBII2I3C6eD5jxMYytmdl7HUfuqbxtvaZdOTS0ekuI8EwjmZsZFG/QHO5tgD33pQbi/w74dNZw8nhlx0yOtovbRx/ZR/hPxemaxrMTGJW1RINOPqQdF1cHzTgJ+zCa8rhlvXY9Dr1CipuTvKWiv8AmXkzE4NzszC+IbSsBLK9fyn0KjpC9Zw4tjGBkbGhrheUAZSSNR6kqAc9ciYfFRumgZ4M4HysFNcezm9PcKE/lw64sPDWtoolZXR4twWfDODZonRkgGiOh6rnFayglXwxhidxGATC2jM4Dpma0kfuAvR+E4jnoP2fpr102P0Xl7lPGiDFwyO+UP19AdL/AHXoQYkM7+41vTT6novL/N5LJL+jd+NE1DT9KG+IeBEPEcSwbeISP/LVRtTL4l8KfFi3vc5rg6iS1wJaSNndioevSh7lGOl+zR8rICUtvhmBdPK2NgJc49Og6n6KT6Wzmhw/h0k7wyFjnvPRoJ/Xt9VP+CfCLESlolljjJ/CMznAeulBS/hUuHwbGQRA5aFiPWWR53zHoDqbJHorH4O5rWDQNNatHT3/AMrLed76NDw8Vt9kLwPAIOFAjDwnNXmmkoveezQf6Ba2L4q54AFg3dA/euPqdmj21Uj58x+EZGx2JfkslsbrNOI1rToq44j8QMLh21hbmk1o1lYPe9T9EcuuycXKRZsfHY4MG5+McGMDSD1O2gF/M5UdxbnluZzsNG7OSalnIc8di0DQGv0UX49x2fFvzzvLj0GzG+w6LmF1q6Y0uyh5Ht6P2xc7nuLnuLnONkk2SfVfgiKwq3sIiIAiIgCIiAIiIAsrCIDs8rcGOLnEV5RRc49Q0b16qx8X8L8M6EOjkfHIdjI62n3oUFVPD8c+F4fG6nbehB6H0Uy4L8R5ImFkrBI2tKoa9vQKFKt9E5c/ZOeCRY/Cx1iYvGgY2mysN2AfxVrp3CmHA+KQYkOyyi2i3tcMrwB3taXK3xGwmKjYzxmxTZfkdbRfYEilpc94Vn2aTENii8Y5WCTMHEA3bm5f6LHkxTV9ovnK0tbIj8R82JxTnRua4BoDad5SB67KDyZ8ha+Jrj3NE/qFtS42YNEQdG5jSSBdFvvstGGUBwsA2daNfqei1wuK0yqnyZqT4VlGg5p/VqmPBud8S3BHDhwzMoMlHzZPynvS+4eSppHYfwvKJxZEha0xtvcg/MP3Uqx/wva2M/ZnOE165/lf30A0UMtQ1qiUJp7RVgxhLyX6k3mvW73K5mOwuU23Vp/ZSzj3K2IhLmvicHsonKLFHY6d1xXRkgMIc1xOtggFp9wrJaXhxzs2+UeUnYtwc8lkAPmcN3Vu1vr+y9A8ncEwmFjyQQZbBBc4Avd3srhYXDMjZEIg0sZG1ooimaC7He71X1xPmmPCRPfI4XXlvdx7NaNV5lZcuXJpeGusOOMW/s5nGeG/Y8a4QBgaRmYHO+UkanXsovjed2YIvbEWyzEmz5i0E9XOJ1+igHH+PS4qVz5JHGzoCTQHalySvQnD/TLWZ60jscxcyYjGuDsQ/NXytAprfYLjrCK5LRQZWERAEREAREQBERAEREARFkIAvqOMuIABJOwGpK+VP/hUcMJX+LIGTGvD8QDKR2BOzlxvR1LZC38LmG8Ug/8AB3+F8/8AT5aJ8N9AWTkdQHfZegzxKAOMeZocLLjbSCemU3qpfgXwSwjKGkZacGht/tsqll67RbWNfR5FXX5dY+eeGDxXtbI9rT5nUAe2vZWJ8TuSGFjsXhsjGs+dhGV13VdievqFEeW+Tse8NxWHi0Y4OaSQCcutgdQpq1S2V8WmXDNyLw4eX7K0jo4l2Y+pN9d1E+YeQoGuD8BMGyNIIglcHRuPYOO3sdNFLoOPNxENua6HEgU+B4INnq38w9lp8xPwfD2B0rPHxBAIYfkafUbaLPypM0JQfjwSYOY18uY4htB0bz5ma6ZehHalYeHxzXBpFtsfKR5vc9lRn/r2YzBwbG1rhWVjG9NQdeo7ruzfECeNzC0se3S84u7/AKKFK39EuM66ZaHEIo/GbINXhmWh1BOh+irv4pcun7vEMJIbYcMvTvoutD8QI3390M2wIIHTX2KluDyTQjzCRjhqHV1G3ooNuXtnUtI87cPxsweBFK9ln8LjR9SuVzHgnNIeXZs126yfMffVXlzDyDDPbomiB/4S0VTv5hs4KLTclwQslbjzI4mywxivMBuxtkm+vRaceSX9FeSW0U1S/XDYN8hyxsc49mgk+66n/SWhx81gHY6H2J7q1vhg+BsEvhNDZwfO8ijk/l9L6KWbL8c8tbIY8Lp62VU3lDGn/wCNL+i/R3JWPALvsstAWdB/leh8Mxpq3uJ9XFd7AS/hOoGxNajt6rJH51U/C3L+Mo+zx45hGh0I0PoQsAK8OZuV8C7GSBsAo+YmN5suN3p013AXNPw9wr9WZttWiTzX6AhbPlkqWCn2VDSwrJ4t8L3UThZbI3imGV/0OxUC4lw2XDvMczCx46Ef07qatPwrqHL0zTRZpYUiIREQBERAFkLBX1SAwvoFSflzkqbFU83HF+YjU/6R1Vn8j/D7Atc8yNE0jKNOJ09a2UKtImoZRmZ1X5vfVbvDeNYjDuzQzyMN35XGtO46r03DgofM1uHblGn8IZf6Lg878t4FuDkLoYo5HfI8Mp2boABqfZU/9E+aLHif9Ky5i5wnxccbnlzYnNHkHyZ26F/rZ19LVj/CLi7Z8IYy4CWE5Ksax2cpH06qoWSNZ91JpERt1Y/vrqAeoX6xYOfDOEuGe6hs+PVzRvR7iq0KsSlojtouzjctSGUsYfs7cwLgB946g271G9quOaeOnFsAkYWva8iyWkn+bvrqtzmLjGIkimhxbWskxUUc8T4yQ15jrQtOrS7sq6lxsg1BOuh7jU/pSjEafZN10fZiLXWaI9DrXv0XaidbGjfQ0b1rt9Fx4cTfzNOu+hFev6rbw2Iy1k2Hff8AQqetkUzpxBzRoNRRs9L7dtFOuUuPhlhxOpGXcjVQfASGWwALAsnoR/spHwPhT3uBdoBsz1WfOp0aMW2W4XF7Q5jqI26/RRbmfhccv2hwJ8V8RDSbFkdB222XQin+zxhz9js1tDbff9VoP5ja/M1rQXam3DQeqyxTRN4+yksFwqeR3ka43Y2qunXQLZj4VjsPJcXkcAbcHjY9Cp3imBhdlvUiw2qBPX3WtFw7xHDLepNg6uFHe+nVaPneh8H2Rj7HxgDxGyPNDo8bdNFru574ph8zZXOsirlj1b/pNClajBoAQWna3NbZHQ3/ALLV4lw90jC2YMfGdKNbd9rB9lGc6T/aURrC34yEct84wVU/lefxG6BO5B9SrB4HisPMzM1/QW5jj19tP1VdcZ5CY7McM5rSPw58zD6A7j2UJeZ8K8st8bhoRZF1+zlfxjJ3LKndx1R6zwmDjLGjRwA0Jo/0Ua5/5bw2IYGSNGbfMK8RgH5fRUjwX4jY7D0BJnaPwvH7WFP+F85N4q1pe0R4uO7yk+ZnQgHf2C4sTjsjNK67ORivhEx+uHxdA7NljN16lp/solzJ8Pcbg7JjMsf/AHIgXN+tahWrDjJI/mGY3vlOo9exHpqu5heNeJQBLdwc2o/X/KTmpell4E/DzIWr5V1c7fD6OdrpcNG2KUNLy1pJEoGpoDQH2VLuFf8ANlomuRlqeJ8oiKRE/SOEuIDQSToAN1anIfKUUD2S4ujJmAEe+S9r6ErS+G+CbHEcQ4AkvLe7gAOmi6PMHGYMM9zw+3aZY20XX6noqbqm+KLomdcmWrx3CsLNG5iB5QDlbp3y9PZQvH8dbw+5ZZWhxHljja0E+lf5VV8c56xmI08VzIwKDGEgV6ncqMPeTqSSe5NlJw6fZx5OtFm474yYtxPgxxsab0cLPofQrW47zRLxCGJvjAmNvmjNNdnvpXz+h3VdWsgqxwiHNnXxZkbo+yB1duPrufqtzg/E3Qm2EitSGOIze42K5eF4q5uj/OPXf9V2omYKYWJTC/qHg5dexHROzuyWcCw0vGcwkmeGwFrxmbGAAdMoc0ZljmDkTI1zm5i5tl3cjofVdD4cY3D4B2IdJiYpM7QGMY6iSO96LvQczQ46N8THNGKYM7Cw7Fv5r0Le6ovlvotmlop5gHXOem/7HstnwmkCrut72VtzcmtxUQEjGxYtoBfkP3b71tpUNfyDi4XEvaMuY7WQOx2vRPlR3h/DS5ccGWI6JdV2NwNxR3VjcMwrrD48uXT5wfqRSjWB5ZmZOzKNNy4DqR2I91ZHCcE6KGniyLq9FmytW+jTDcLRDOaeLkOawPBLbsNFht91zsPJQJPzEb+h207LW4iAcS8VRJJJ9VvAsoOLSXEVvv6KteaLto2Ps7A6g1xJra8pNbLo4TDAk5gQ0fk2d61a42EYbu9tKu6C7Ywxa0a1WtXqCUUsOj98Th3NGoa5h13Ngex2WvqN20TpbdNPXoV+zsQW38ztjdg/Ujss4Vznup2hrcCg5OKZHbRg4Fhd94AGgVY7/TRa3E+WcPimeHIA6tAbAcD0IcP76Lovw72ir0rr6r82sFhoaL9dx6t7KzfH/JDqvSj+ceUZuHyU7zRuJyPGx9D2Kj+HxDo3Nexxa5psEbgjqvQvGuAjGQPiedOhIotcOvfRUFxrhr8NM+GUedho9j1BHuCFsw5Oa0zFlx8GTDg/xLmb5cWwTMO5ADZB6gjc/orD5e47gMYAI5ckvZ5yuPoQTlePXdef7TMpViTOTlpHruCdkEBc7LlaNCNiToqu5i5LweIzOZGcPKbOaMl8biTdqruEcyYnDio5XZOsbiSw+hB/sp5y58QoY3EkujDhTmPbnjJ7gg2FDjU+E1U16QDj/AJsG/JMwi9Wu/C8dwuTStT4j81YTEYQRxESSlwIy3liAq9T3VW/qrZba7KqST6NvDcVmjY6NkjmscbIaasrTJXyikQCIiALKyArc+EnJEM0BxeKYHgkiNr/AJAG7uI66hcquK2dS2ytuE8AxOJswQveBduA8orfU6LpS8rFjczy8je2M8v/ANnVf0XonBY2No+7LWxN0zBobHXUDv7qt+dJ5hI7w5YiA7R4cw2DroL0rb6Kiczp+FrxqfSvcFgMOD/BmlI6ZgB/+Qurwrjr8Jio5YoWRhh1hb+MHQgmyXGjY6aLXmwvifeYrGtAPZxc8jsANAvyfx3Cwt/9vGXP/PIBXvW/0VnbI9IuB/O2Ehw7ZHutsjjljkBEjRV6jfe9eqxy/wA+facV4OHIkw++eQEZNLy2TrsV5/mmkxEmZ7i5zjqTent2C6QkyNDGXqddSATX77qLxrWiSpvs9K4Xjkb3OYySMSN0qwaI+u3qtPiPMZ8KYCPNJEGkgEa5ti3uvOkcgje0knynzOBN6fhCkvEOapJm/dOIjLPDOlOsd+/+6gsWuibrTO5FPmzlxBzONPNbO/CT01X74Y+GHB49jYOUnq3v7KM8tY1pEsVW1rW6k6kg7j1XfkxBLiytgbJokirWeo0zVN7WySYPDsyWyje9mgSPT8JW+zQAgaEG6dqfW+qj+EkysBy+U1rpVVsT3W/hsY12mhFjXUFum57BRaZ302yNQ4C21WhGnv3W1g5Q060R+U9fbtQWqHMc3Q17Aa11WzCBlpxFGgP9iNl2F/RVbXRuNDX0RsNup/x+q52Lc5uuQijrbqv9F+sWGf5g1wy+1VX9FrY4O2cTpr3/AH7KRFH44PHEm8xO+hHmo769QFxfiLy83FYfxo2/fRC8w/GyvlPr2K7xYNC6+wIaDp6LbwzG05rnAEgXX6Bw6ddQoJuaTJWlU6PNjt1hdfmvBCHFzxjZrzXsdf7rkL0k99nmNaYREXTgREQBERAERZCA7PK/AnYubIDTRRcew/4FdvAeMDBs8ARXEBTe4I7jt6qN/BPBhjZHSZR4xblDhuBffv0ClPOE8WEikmI+WyGfmd0Cz5G3XEvlcZ2RX4q82ZIvssRp76zj8rCLodrJVQZuy/bH4t00j5HklzyXEn1/xt9FrK6YUropdNn1awsLKkcLQ+EnL8MsM88wDzm8JjSNG20EvNe+i/Lm/lqPCjxIpHBgJaWu1DbHzA9Sey+/g7xHK2aLc2H1e40B/RWTxflkYzCzx/jc0+Ga2cBY/ovLvLa/K4vw9CJn4N/Z5vxUuYmvl6LZ4bL8zep210WniISxzmu0c0lp9waK+sK6nBem/DEm9nbw0wiy7h2Yud/pqqUx1LY3A60BY7AbKLTcHmfTxE92YaOA8pr1X6Y/Fz4MCCeMtOkgDvmaTsR9OizUuXhpiuC7Jdg8Ucn5oz0rRrv7rddO68zcuUWHAjYb3W6inDuOseS0PLGkXZHmYetDqCV04MYbDg7WqDrBsd9dx6Kupa9LptUTHByCszaINEiwXAbXVWQv1ZiQQcrgKO/p0Neu3ouGx7f4hcWkEAkDyu/1fl9l9+OA4uBblPzX1HrpY91Wmdpd9HdmncBbj5m7gbV3HX6LWlnYRebtodr6kDcLntksnK4i9rOg9A4WD7aLMmbQSEWNnN6+iNklJtOnFVma1p6a0769FtjEsYBfbUE60a2PVciWmAAguB2sfi7abexWrheMNvKQWV3OjfUHp7JxbONpET514GXzlzZWZiB5Hup9d7O6huOwb4Xlkgpw9Qd+uisjimMMjzUgYAf4gdG+wNLpwsKtcbIXPcS7MST5j+LXdb48MGX0/BFkrCmVBERAEREAXQ4HgfGnZH0J1P8AKNStBqmXKeHZAwYl4zlwcGs6AdST/ZQutSycLbOrxDG29jGFzWNIPag3bLWw0KiHMXHpcVITJI9zQSGtJNAf8C7vOvMccgYzDxiMlo8Q9f8AR7KFEqGKWltk8tLxAlYRFcUhZWEQHY5W4y7B4mOcahp8zfzNOhH7q7cXz6JIQzBRO8R+XWQUA14+Yf7rz3atT4cTfaYXMBqZlNG1lo1H+FnzY0/212XYr+mcHnbggDGYln4tJQAKB6OFdzdqFWvTMXKsbopWPALZGlpAGjS4bj2K87cc4S/CzyQyAgsJAsVY6EKeKtrs5lWn0XPyXxJuIwEDTQoFjh/M06E+pC4/O/JsuKaZIrdJEDTPxPZ1A7kdlCeSuPDDyZJP4byLN6N9Sr54IA8B8b7FaUbPuvNyzkwZ+a8ZvmoyYeL9PMDmlp1BBBog2CD2W1geKyRG2m7FEHUEKxvidw2HEYuQQtDZGNaHuApr3nX2+qrDEQFhLXAhw3BXqTatbPPqaglOA50LWkPjsnq11fQg6FdP/wBaQuFljmvqraB5vR1aH3VfApaj8MnVmosfB81YZuz3MB3aG+W/ZfhiecIBZYJC+9KJDCR111Cr8FLT4J9OvPRKsZzvK4FrGtbe5skqPYniEkhJe8knQ66foFqorFKRW6bPvMvgoi6RCIiAIiIAiIgMhdKHjcrY2x2CxtloIGhK5iyh3Z9SSEkk7nUr4REOBERAEREAXW5b4y/BzsmZ+E+YdHN6t/QlclZBT06no9K4TniKSHxIWEgtsAmq01HqQensobztwn/qMJmjrxmW7bVwA1aKUY+G/F2NDsPK6gXZ2XsDWv8Ab9FYXAsK5rzt7/mvqPcbtWav1fRfP7LsoM2N10OHcdxEIqKZ7AQRQOlHp7Lv/Erlj7FiSWV4UtubX4Sd2n91Dlf1SKe5ZZXBZGyYXxD5mmmz/nYAfnHtvXusca5bzHLL5rPkmZqCKsO03FKF8A45JhJMzNWnR7D8rh2Vw8l8Sw+IjLYh93f8N28Jd+Fv8t7H3CyZlWP9pNeOpyLVFN8c4LLhXBsrdDq1w+Vw7g/2XMXpTmXltmKwUsArMADGXaFrwf8AbYKksfyXOyzGWztF34d5hW9tOoV+LLznbM+TFxfRGEX3IytDp/b0PZfCuKgiIgCIiAIiIAiIgCIiAIiIAiIgCIiAIiIAsrCID6a4jUKZ8tc6vjIjmd92WlpPUX191CkXHKZKaaJfzBiWvMlS+I121uuq2KiKwi4p0KrkZW3w7iMkDw+J5Y4dQd/Q91popPs5ssDB88S4qSJmJdl/DnBIbqOoG3uFIRw2SMAl512e03mA/FffuqfC73A+bsThQGseHMu8kgzM/RUXh3/kvjNr0nnGOBR4jzYhhLjVTRVbgdi7SifSlCeP8pyQNMrCJYPzt+Zo/nbuFPuV+ccLP5XVC8/NG+/DN9Y3fho7Aqd4HDwxNkldlyZS5woFrhVWPdVTdw9MsqYtfqeYlhT7jfDcPPK7KBEXOPhuYKb/AKXjbQ9QohxThksDssrC3sejvUHqtU2mZrx1PpoIslYUiAREQBERACiyVhAEREAREQBERAEREAREQBERAEREAREQBERAZC7XCeZp4KDZHOYD/DcSW129FxSgXGtnU2vCwY+IwYi8rmhr6zMk0LXfmaeh9VjnHFwjAxwvfnxDX22jeRhu791Bv8H+q+Zdyq1CTLXbcn5OKwhRWlIREQBFkLK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2" name="Picture 4" descr="http://faculty.college-prep.org/~bernie/sciproject/project/Kingdoms/Animal%20Kingdom%20-%205/Local%20copy/classification/cra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417638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faculty.college-prep.org/~bernie/sciproject/project/Kingdoms/Animal%20Kingdom%20-%205/Local%20copy/classification/scorp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4016829"/>
            <a:ext cx="285750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albertvickdotcom.files.wordpress.com/2012/05/banded-peacock-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09" y="3349067"/>
            <a:ext cx="4303131" cy="293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475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Echinodermata</a:t>
            </a:r>
            <a:endParaRPr lang="en-US" dirty="0"/>
          </a:p>
        </p:txBody>
      </p:sp>
      <p:sp>
        <p:nvSpPr>
          <p:cNvPr id="3" name="AutoShape 2" descr="Image result for echinoderm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6" name="Picture 4" descr="http://www.quia.com/files/quia/users/jristvedt/Animal-Diversity/Echinodermata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417638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e08595.medialib.glogster.com/hgrimm84/media/88/887193290446057b590420a7fa24c81a219adafc/echinodermat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975" y="3763963"/>
            <a:ext cx="3833121" cy="273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classconnection.s3.amazonaws.com/677/flashcards/915677/jpg/sea_cucumber132323473987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287463"/>
            <a:ext cx="49530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594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662"/>
            <a:ext cx="8229600" cy="1143000"/>
          </a:xfrm>
        </p:spPr>
        <p:txBody>
          <a:bodyPr/>
          <a:lstStyle/>
          <a:p>
            <a:r>
              <a:rPr lang="en-US" dirty="0" smtClean="0"/>
              <a:t>Invertebrates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29074"/>
            <a:ext cx="5033402" cy="4525963"/>
          </a:xfrm>
        </p:spPr>
        <p:txBody>
          <a:bodyPr/>
          <a:lstStyle/>
          <a:p>
            <a:r>
              <a:rPr lang="en-US" dirty="0" smtClean="0"/>
              <a:t>Lack vertebrae</a:t>
            </a:r>
          </a:p>
          <a:p>
            <a:pPr lvl="1"/>
            <a:r>
              <a:rPr lang="en-US" dirty="0" smtClean="0"/>
              <a:t>Rely on shells, glass spicules, exoskeletons and hydrostatic pressure</a:t>
            </a:r>
          </a:p>
          <a:p>
            <a:r>
              <a:rPr lang="en-US" dirty="0" smtClean="0"/>
              <a:t>1.3 millions invertebrates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985996"/>
            <a:ext cx="91439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/>
              <a:t>In- (without) vertebra (joint of the spinal column)</a:t>
            </a:r>
            <a:endParaRPr lang="en-US" sz="22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8555" y="1600200"/>
            <a:ext cx="2844086" cy="483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987"/>
            <a:ext cx="8229600" cy="1143000"/>
          </a:xfrm>
        </p:spPr>
        <p:txBody>
          <a:bodyPr/>
          <a:lstStyle/>
          <a:p>
            <a:r>
              <a:rPr lang="en-US" dirty="0" smtClean="0"/>
              <a:t>Importance of Invertebrates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Economically and commercially valuable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hrimp largest commercial fishery ~$10 billion</a:t>
            </a:r>
          </a:p>
          <a:p>
            <a:pPr lvl="1"/>
            <a:r>
              <a:rPr lang="en-US" dirty="0" smtClean="0"/>
              <a:t>Florida coral reef tourism $1.2billion annually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604" y="3476497"/>
            <a:ext cx="4101600" cy="3076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2784" y="3471297"/>
            <a:ext cx="4638667" cy="30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965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987"/>
            <a:ext cx="8229600" cy="1143000"/>
          </a:xfrm>
        </p:spPr>
        <p:txBody>
          <a:bodyPr/>
          <a:lstStyle/>
          <a:p>
            <a:r>
              <a:rPr lang="en-US" dirty="0" smtClean="0"/>
              <a:t>Importance of Invertebrates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Indicator species- environmental changes</a:t>
            </a:r>
          </a:p>
          <a:p>
            <a:pPr lvl="1"/>
            <a:r>
              <a:rPr lang="en-US" dirty="0" err="1" smtClean="0"/>
              <a:t>Polychaetes</a:t>
            </a:r>
            <a:r>
              <a:rPr lang="en-US" dirty="0" smtClean="0"/>
              <a:t> indicate pollution in soft sediments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144300"/>
            <a:ext cx="5874065" cy="34589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4441" y="3144300"/>
            <a:ext cx="2337125" cy="345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141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987"/>
            <a:ext cx="8229600" cy="1143000"/>
          </a:xfrm>
        </p:spPr>
        <p:txBody>
          <a:bodyPr/>
          <a:lstStyle/>
          <a:p>
            <a:r>
              <a:rPr lang="en-US" dirty="0" smtClean="0"/>
              <a:t>Importance of Invertebrates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Habitat Modifiers- generate habitat</a:t>
            </a:r>
          </a:p>
          <a:p>
            <a:pPr lvl="1"/>
            <a:r>
              <a:rPr lang="en-US" dirty="0" smtClean="0"/>
              <a:t>Dense oyster beds stabilize sediment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921065"/>
            <a:ext cx="4320156" cy="32401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7892" y="2921065"/>
            <a:ext cx="4273464" cy="320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141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987"/>
            <a:ext cx="8229600" cy="1143000"/>
          </a:xfrm>
        </p:spPr>
        <p:txBody>
          <a:bodyPr/>
          <a:lstStyle/>
          <a:p>
            <a:r>
              <a:rPr lang="en-US" dirty="0" smtClean="0"/>
              <a:t>Importance of Invertebrates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2465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Keystone Species- maintain diversity</a:t>
            </a:r>
          </a:p>
          <a:p>
            <a:pPr lvl="1"/>
            <a:r>
              <a:rPr lang="en-US" dirty="0" smtClean="0"/>
              <a:t>Oysters water filtration – up to 15L per hour</a:t>
            </a:r>
          </a:p>
          <a:p>
            <a:pPr lvl="1"/>
            <a:r>
              <a:rPr lang="en-US" dirty="0" smtClean="0"/>
              <a:t>decreases turbidity, removes bacterial biomass, reduced nitrogen and particulates such as carbon, phosphorus, nitrogen and silica, increased light penetration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8844" y="3509618"/>
            <a:ext cx="4997956" cy="306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141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Phyla we will examine</a:t>
            </a:r>
            <a:endParaRPr lang="en-US" dirty="0">
              <a:latin typeface="Calibri" charset="0"/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57200" y="1225569"/>
            <a:ext cx="8229600" cy="5319300"/>
          </a:xfrm>
        </p:spPr>
        <p:txBody>
          <a:bodyPr>
            <a:normAutofit/>
          </a:bodyPr>
          <a:lstStyle/>
          <a:p>
            <a:r>
              <a:rPr lang="en-US" sz="3000" dirty="0" err="1" smtClean="0">
                <a:latin typeface="Calibri" charset="0"/>
              </a:rPr>
              <a:t>Porifera</a:t>
            </a:r>
            <a:r>
              <a:rPr lang="en-US" sz="3000" dirty="0" smtClean="0">
                <a:latin typeface="Calibri" charset="0"/>
              </a:rPr>
              <a:t> </a:t>
            </a:r>
            <a:endParaRPr lang="en-US" sz="3000" dirty="0" smtClean="0">
              <a:latin typeface="Calibri" charset="0"/>
            </a:endParaRPr>
          </a:p>
          <a:p>
            <a:r>
              <a:rPr lang="en-US" sz="3000" dirty="0" err="1" smtClean="0">
                <a:latin typeface="Calibri" charset="0"/>
              </a:rPr>
              <a:t>Cnidaria</a:t>
            </a:r>
            <a:r>
              <a:rPr lang="en-US" sz="3000" dirty="0" smtClean="0">
                <a:latin typeface="Calibri" charset="0"/>
              </a:rPr>
              <a:t> </a:t>
            </a:r>
          </a:p>
          <a:p>
            <a:r>
              <a:rPr lang="en-US" sz="3000" dirty="0" smtClean="0">
                <a:latin typeface="Calibri" charset="0"/>
              </a:rPr>
              <a:t>Platyhelminthes</a:t>
            </a:r>
          </a:p>
          <a:p>
            <a:r>
              <a:rPr lang="en-US" sz="3000" dirty="0" err="1" smtClean="0">
                <a:latin typeface="Calibri" charset="0"/>
              </a:rPr>
              <a:t>Nematoda</a:t>
            </a:r>
            <a:endParaRPr lang="en-US" sz="3000" dirty="0" smtClean="0">
              <a:latin typeface="Calibri" charset="0"/>
            </a:endParaRPr>
          </a:p>
          <a:p>
            <a:r>
              <a:rPr lang="en-US" sz="3000" dirty="0" smtClean="0">
                <a:latin typeface="Calibri" charset="0"/>
              </a:rPr>
              <a:t>Annelida</a:t>
            </a:r>
          </a:p>
          <a:p>
            <a:r>
              <a:rPr lang="en-US" sz="3000" dirty="0" err="1" smtClean="0">
                <a:latin typeface="Calibri" charset="0"/>
              </a:rPr>
              <a:t>Rotifera</a:t>
            </a:r>
            <a:endParaRPr lang="en-US" sz="3000" dirty="0" smtClean="0">
              <a:latin typeface="Calibri" charset="0"/>
            </a:endParaRPr>
          </a:p>
          <a:p>
            <a:r>
              <a:rPr lang="en-US" sz="3000" dirty="0" smtClean="0">
                <a:latin typeface="Calibri" charset="0"/>
              </a:rPr>
              <a:t>Mollusca</a:t>
            </a:r>
            <a:endParaRPr lang="en-US" sz="3000" dirty="0" smtClean="0">
              <a:latin typeface="Calibri" charset="0"/>
            </a:endParaRPr>
          </a:p>
          <a:p>
            <a:r>
              <a:rPr lang="en-US" sz="3000" dirty="0" err="1" smtClean="0">
                <a:latin typeface="Calibri" charset="0"/>
              </a:rPr>
              <a:t>Arthropoda</a:t>
            </a:r>
            <a:endParaRPr lang="en-US" sz="3000" dirty="0" smtClean="0">
              <a:latin typeface="Calibri" charset="0"/>
            </a:endParaRPr>
          </a:p>
          <a:p>
            <a:r>
              <a:rPr lang="en-US" sz="3000" dirty="0" smtClean="0">
                <a:latin typeface="Calibri" charset="0"/>
              </a:rPr>
              <a:t>Echinodermata</a:t>
            </a:r>
            <a:endParaRPr lang="en-US" sz="3000" dirty="0" smtClean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477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Porifera</a:t>
            </a:r>
            <a:endParaRPr lang="en-US" dirty="0"/>
          </a:p>
        </p:txBody>
      </p:sp>
      <p:sp>
        <p:nvSpPr>
          <p:cNvPr id="4" name="AutoShape 2" descr="Image result for porife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28" name="Picture 4" descr="http://i.ytimg.com/vi/ngs70W_6Cf4/maxresdefaul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417638"/>
            <a:ext cx="3665311" cy="274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keletalphylum.weebly.com/uploads/1/1/5/0/11503681/2229331_orig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059" y="3758097"/>
            <a:ext cx="3775653" cy="260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poriferabasics.weebly.com/uploads/2/5/0/6/25061070/601513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457" y="1157741"/>
            <a:ext cx="3697968" cy="390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90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Cnidaria</a:t>
            </a:r>
            <a:endParaRPr lang="en-US" dirty="0"/>
          </a:p>
        </p:txBody>
      </p:sp>
      <p:pic>
        <p:nvPicPr>
          <p:cNvPr id="3074" name="Picture 2" descr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46" y="1586905"/>
            <a:ext cx="4661354" cy="314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c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371" y="1417638"/>
            <a:ext cx="3033033" cy="200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jutzi-zoology.wikispaces.com/file/view/Jellyfish13.jpg/242015587/576x432/Jellyfish1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189" y="3423353"/>
            <a:ext cx="4027108" cy="302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760608"/>
      </p:ext>
    </p:extLst>
  </p:cSld>
  <p:clrMapOvr>
    <a:masterClrMapping/>
  </p:clrMapOvr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727</TotalTime>
  <Words>203</Words>
  <Application>Microsoft Office PowerPoint</Application>
  <PresentationFormat>On-screen Show (4:3)</PresentationFormat>
  <Paragraphs>56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 Black </vt:lpstr>
      <vt:lpstr>What are Invertebrates?</vt:lpstr>
      <vt:lpstr>Invertebrates</vt:lpstr>
      <vt:lpstr>Importance of Invertebrates</vt:lpstr>
      <vt:lpstr>Importance of Invertebrates</vt:lpstr>
      <vt:lpstr>Importance of Invertebrates</vt:lpstr>
      <vt:lpstr>Importance of Invertebrates</vt:lpstr>
      <vt:lpstr>Phyla we will examine</vt:lpstr>
      <vt:lpstr>Porifera</vt:lpstr>
      <vt:lpstr>Cnidaria</vt:lpstr>
      <vt:lpstr>Platyhelminthes - Nematoda - Annelida</vt:lpstr>
      <vt:lpstr>Rotifera</vt:lpstr>
      <vt:lpstr>Mollusca</vt:lpstr>
      <vt:lpstr>Arthropoda</vt:lpstr>
      <vt:lpstr>Echinodermata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</dc:creator>
  <cp:lastModifiedBy>BondS</cp:lastModifiedBy>
  <cp:revision>51</cp:revision>
  <dcterms:created xsi:type="dcterms:W3CDTF">2015-03-25T23:06:45Z</dcterms:created>
  <dcterms:modified xsi:type="dcterms:W3CDTF">2015-10-05T07:03:40Z</dcterms:modified>
</cp:coreProperties>
</file>